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3"/>
  </p:sldMasterIdLst>
  <p:notesMasterIdLst>
    <p:notesMasterId r:id="rId7"/>
  </p:notesMasterIdLst>
  <p:sldIdLst>
    <p:sldId id="259" r:id="rId4"/>
    <p:sldId id="263" r:id="rId5"/>
    <p:sldId id="262" r:id="rId6"/>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EB79B"/>
    <a:srgbClr val="696A58"/>
    <a:srgbClr val="F4F6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BE4E3B-5201-4294-BCD7-44CEFA31CD9F}" v="6" dt="2024-01-08T15:06:25.8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10" d="100"/>
          <a:sy n="110" d="100"/>
        </p:scale>
        <p:origin x="1450" y="-333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slideMaster" Target="slideMasters/slideMaster1.xml"/><Relationship Id="rId7" Type="http://schemas.openxmlformats.org/officeDocument/2006/relationships/notesMaster" Target="notesMasters/notesMaster1.xml"/><Relationship Id="rId12" Type="http://schemas.microsoft.com/office/2016/11/relationships/changesInfo" Target="changesInfos/changesInfo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tableStyles" Target="tableStyles.xml"/><Relationship Id="rId5" Type="http://schemas.openxmlformats.org/officeDocument/2006/relationships/slide" Target="slides/slide2.xml"/><Relationship Id="rId1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njan Kathariya" userId="6d43e126-0032-4811-80d4-c08657717cff" providerId="ADAL" clId="{84BE4E3B-5201-4294-BCD7-44CEFA31CD9F}"/>
    <pc:docChg chg="undo custSel addSld delSld modSld">
      <pc:chgData name="Gunjan Kathariya" userId="6d43e126-0032-4811-80d4-c08657717cff" providerId="ADAL" clId="{84BE4E3B-5201-4294-BCD7-44CEFA31CD9F}" dt="2024-01-08T15:09:20.003" v="40" actId="3626"/>
      <pc:docMkLst>
        <pc:docMk/>
      </pc:docMkLst>
      <pc:sldChg chg="modSp mod">
        <pc:chgData name="Gunjan Kathariya" userId="6d43e126-0032-4811-80d4-c08657717cff" providerId="ADAL" clId="{84BE4E3B-5201-4294-BCD7-44CEFA31CD9F}" dt="2024-01-08T15:09:20.003" v="40" actId="3626"/>
        <pc:sldMkLst>
          <pc:docMk/>
          <pc:sldMk cId="2501193017" sldId="259"/>
        </pc:sldMkLst>
        <pc:spChg chg="mod">
          <ac:chgData name="Gunjan Kathariya" userId="6d43e126-0032-4811-80d4-c08657717cff" providerId="ADAL" clId="{84BE4E3B-5201-4294-BCD7-44CEFA31CD9F}" dt="2024-01-08T15:05:47.923" v="32" actId="6549"/>
          <ac:spMkLst>
            <pc:docMk/>
            <pc:sldMk cId="2501193017" sldId="259"/>
            <ac:spMk id="8" creationId="{6207C1E0-4C23-4EC3-084E-18B49F81C850}"/>
          </ac:spMkLst>
        </pc:spChg>
        <pc:spChg chg="mod">
          <ac:chgData name="Gunjan Kathariya" userId="6d43e126-0032-4811-80d4-c08657717cff" providerId="ADAL" clId="{84BE4E3B-5201-4294-BCD7-44CEFA31CD9F}" dt="2024-01-08T15:09:07.328" v="39" actId="3626"/>
          <ac:spMkLst>
            <pc:docMk/>
            <pc:sldMk cId="2501193017" sldId="259"/>
            <ac:spMk id="27" creationId="{D9C9A603-9D5A-9302-DC30-C5AE4F90F569}"/>
          </ac:spMkLst>
        </pc:spChg>
        <pc:spChg chg="mod">
          <ac:chgData name="Gunjan Kathariya" userId="6d43e126-0032-4811-80d4-c08657717cff" providerId="ADAL" clId="{84BE4E3B-5201-4294-BCD7-44CEFA31CD9F}" dt="2024-01-08T15:05:54.210" v="34" actId="1076"/>
          <ac:spMkLst>
            <pc:docMk/>
            <pc:sldMk cId="2501193017" sldId="259"/>
            <ac:spMk id="49" creationId="{C45826BE-0E15-7710-6ABE-A0C0A440CD30}"/>
          </ac:spMkLst>
        </pc:spChg>
        <pc:spChg chg="mod">
          <ac:chgData name="Gunjan Kathariya" userId="6d43e126-0032-4811-80d4-c08657717cff" providerId="ADAL" clId="{84BE4E3B-5201-4294-BCD7-44CEFA31CD9F}" dt="2024-01-08T15:09:20.003" v="40" actId="3626"/>
          <ac:spMkLst>
            <pc:docMk/>
            <pc:sldMk cId="2501193017" sldId="259"/>
            <ac:spMk id="51" creationId="{C8D1AD22-A0EC-1D1F-469A-6C15BC547CF1}"/>
          </ac:spMkLst>
        </pc:spChg>
      </pc:sldChg>
      <pc:sldChg chg="add">
        <pc:chgData name="Gunjan Kathariya" userId="6d43e126-0032-4811-80d4-c08657717cff" providerId="ADAL" clId="{84BE4E3B-5201-4294-BCD7-44CEFA31CD9F}" dt="2024-01-08T15:06:25.857" v="38"/>
        <pc:sldMkLst>
          <pc:docMk/>
          <pc:sldMk cId="2949000401" sldId="262"/>
        </pc:sldMkLst>
      </pc:sldChg>
      <pc:sldChg chg="add">
        <pc:chgData name="Gunjan Kathariya" userId="6d43e126-0032-4811-80d4-c08657717cff" providerId="ADAL" clId="{84BE4E3B-5201-4294-BCD7-44CEFA31CD9F}" dt="2024-01-08T15:06:10.062" v="35"/>
        <pc:sldMkLst>
          <pc:docMk/>
          <pc:sldMk cId="443846429" sldId="263"/>
        </pc:sldMkLst>
      </pc:sldChg>
      <pc:sldChg chg="add del">
        <pc:chgData name="Gunjan Kathariya" userId="6d43e126-0032-4811-80d4-c08657717cff" providerId="ADAL" clId="{84BE4E3B-5201-4294-BCD7-44CEFA31CD9F}" dt="2024-01-08T15:06:24.325" v="37" actId="47"/>
        <pc:sldMkLst>
          <pc:docMk/>
          <pc:sldMk cId="1752920677" sldId="26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BC7D37-ADB1-44BA-BDD2-A9FCC1C3EB8A}" type="datetimeFigureOut">
              <a:rPr lang="en-US" smtClean="0"/>
              <a:t>1/11/2024</a:t>
            </a:fld>
            <a:endParaRPr lang="en-US"/>
          </a:p>
        </p:txBody>
      </p:sp>
      <p:sp>
        <p:nvSpPr>
          <p:cNvPr id="4" name="Slide Image Placeholder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B2A171-A389-4330-A53C-FBA08943E3CB}" type="slidenum">
              <a:rPr lang="en-US" smtClean="0"/>
              <a:t>‹#›</a:t>
            </a:fld>
            <a:endParaRPr lang="en-US"/>
          </a:p>
        </p:txBody>
      </p:sp>
    </p:spTree>
    <p:extLst>
      <p:ext uri="{BB962C8B-B14F-4D97-AF65-F5344CB8AC3E}">
        <p14:creationId xmlns:p14="http://schemas.microsoft.com/office/powerpoint/2010/main" val="1855867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B2A171-A389-4330-A53C-FBA08943E3CB}" type="slidenum">
              <a:rPr lang="en-US" smtClean="0"/>
              <a:t>1</a:t>
            </a:fld>
            <a:endParaRPr lang="en-US"/>
          </a:p>
        </p:txBody>
      </p:sp>
    </p:spTree>
    <p:extLst>
      <p:ext uri="{BB962C8B-B14F-4D97-AF65-F5344CB8AC3E}">
        <p14:creationId xmlns:p14="http://schemas.microsoft.com/office/powerpoint/2010/main" val="1628801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CE2CFE6E-9015-4FAD-A3BB-5980265912C9}" type="datetimeFigureOut">
              <a:rPr lang="en-US" smtClean="0"/>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559C88-4F4F-45EF-9930-5299D6C4AEB0}" type="slidenum">
              <a:rPr lang="en-US" smtClean="0"/>
              <a:t>‹#›</a:t>
            </a:fld>
            <a:endParaRPr lang="en-US"/>
          </a:p>
        </p:txBody>
      </p:sp>
    </p:spTree>
    <p:extLst>
      <p:ext uri="{BB962C8B-B14F-4D97-AF65-F5344CB8AC3E}">
        <p14:creationId xmlns:p14="http://schemas.microsoft.com/office/powerpoint/2010/main" val="1761643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2CFE6E-9015-4FAD-A3BB-5980265912C9}" type="datetimeFigureOut">
              <a:rPr lang="en-US" smtClean="0"/>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559C88-4F4F-45EF-9930-5299D6C4AEB0}" type="slidenum">
              <a:rPr lang="en-US" smtClean="0"/>
              <a:t>‹#›</a:t>
            </a:fld>
            <a:endParaRPr lang="en-US"/>
          </a:p>
        </p:txBody>
      </p:sp>
    </p:spTree>
    <p:extLst>
      <p:ext uri="{BB962C8B-B14F-4D97-AF65-F5344CB8AC3E}">
        <p14:creationId xmlns:p14="http://schemas.microsoft.com/office/powerpoint/2010/main" val="2397465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2CFE6E-9015-4FAD-A3BB-5980265912C9}" type="datetimeFigureOut">
              <a:rPr lang="en-US" smtClean="0"/>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559C88-4F4F-45EF-9930-5299D6C4AEB0}" type="slidenum">
              <a:rPr lang="en-US" smtClean="0"/>
              <a:t>‹#›</a:t>
            </a:fld>
            <a:endParaRPr lang="en-US"/>
          </a:p>
        </p:txBody>
      </p:sp>
    </p:spTree>
    <p:extLst>
      <p:ext uri="{BB962C8B-B14F-4D97-AF65-F5344CB8AC3E}">
        <p14:creationId xmlns:p14="http://schemas.microsoft.com/office/powerpoint/2010/main" val="2307354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2CFE6E-9015-4FAD-A3BB-5980265912C9}" type="datetimeFigureOut">
              <a:rPr lang="en-US" smtClean="0"/>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559C88-4F4F-45EF-9930-5299D6C4AEB0}" type="slidenum">
              <a:rPr lang="en-US" smtClean="0"/>
              <a:t>‹#›</a:t>
            </a:fld>
            <a:endParaRPr lang="en-US"/>
          </a:p>
        </p:txBody>
      </p:sp>
    </p:spTree>
    <p:extLst>
      <p:ext uri="{BB962C8B-B14F-4D97-AF65-F5344CB8AC3E}">
        <p14:creationId xmlns:p14="http://schemas.microsoft.com/office/powerpoint/2010/main" val="2488362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2CFE6E-9015-4FAD-A3BB-5980265912C9}" type="datetimeFigureOut">
              <a:rPr lang="en-US" smtClean="0"/>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559C88-4F4F-45EF-9930-5299D6C4AEB0}" type="slidenum">
              <a:rPr lang="en-US" smtClean="0"/>
              <a:t>‹#›</a:t>
            </a:fld>
            <a:endParaRPr lang="en-US"/>
          </a:p>
        </p:txBody>
      </p:sp>
    </p:spTree>
    <p:extLst>
      <p:ext uri="{BB962C8B-B14F-4D97-AF65-F5344CB8AC3E}">
        <p14:creationId xmlns:p14="http://schemas.microsoft.com/office/powerpoint/2010/main" val="2803288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71488"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71863"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E2CFE6E-9015-4FAD-A3BB-5980265912C9}" type="datetimeFigureOut">
              <a:rPr lang="en-US" smtClean="0"/>
              <a:t>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559C88-4F4F-45EF-9930-5299D6C4AEB0}" type="slidenum">
              <a:rPr lang="en-US" smtClean="0"/>
              <a:t>‹#›</a:t>
            </a:fld>
            <a:endParaRPr lang="en-US"/>
          </a:p>
        </p:txBody>
      </p:sp>
    </p:spTree>
    <p:extLst>
      <p:ext uri="{BB962C8B-B14F-4D97-AF65-F5344CB8AC3E}">
        <p14:creationId xmlns:p14="http://schemas.microsoft.com/office/powerpoint/2010/main" val="3052386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n-US"/>
              <a:t>Click to edit Master title style</a:t>
            </a:r>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618442"/>
            <a:ext cx="2901255"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618442"/>
            <a:ext cx="2915543"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E2CFE6E-9015-4FAD-A3BB-5980265912C9}" type="datetimeFigureOut">
              <a:rPr lang="en-US" smtClean="0"/>
              <a:t>1/11/2024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E559C88-4F4F-45EF-9930-5299D6C4AEB0}" type="slidenum">
              <a:rPr lang="en-US" smtClean="0"/>
              <a:t>‹#›</a:t>
            </a:fld>
            <a:endParaRPr lang="en-US"/>
          </a:p>
        </p:txBody>
      </p:sp>
    </p:spTree>
    <p:extLst>
      <p:ext uri="{BB962C8B-B14F-4D97-AF65-F5344CB8AC3E}">
        <p14:creationId xmlns:p14="http://schemas.microsoft.com/office/powerpoint/2010/main" val="2098344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E2CFE6E-9015-4FAD-A3BB-5980265912C9}" type="datetimeFigureOut">
              <a:rPr lang="en-US" smtClean="0"/>
              <a:t>1/11/2024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559C88-4F4F-45EF-9930-5299D6C4AEB0}" type="slidenum">
              <a:rPr lang="en-US" smtClean="0"/>
              <a:t>‹#›</a:t>
            </a:fld>
            <a:endParaRPr lang="en-US"/>
          </a:p>
        </p:txBody>
      </p:sp>
    </p:spTree>
    <p:extLst>
      <p:ext uri="{BB962C8B-B14F-4D97-AF65-F5344CB8AC3E}">
        <p14:creationId xmlns:p14="http://schemas.microsoft.com/office/powerpoint/2010/main" val="2509342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2CFE6E-9015-4FAD-A3BB-5980265912C9}" type="datetimeFigureOut">
              <a:rPr lang="en-US" smtClean="0"/>
              <a:t>1/11/2024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E559C88-4F4F-45EF-9930-5299D6C4AEB0}" type="slidenum">
              <a:rPr lang="en-US" smtClean="0"/>
              <a:t>‹#›</a:t>
            </a:fld>
            <a:endParaRPr lang="en-US"/>
          </a:p>
        </p:txBody>
      </p:sp>
    </p:spTree>
    <p:extLst>
      <p:ext uri="{BB962C8B-B14F-4D97-AF65-F5344CB8AC3E}">
        <p14:creationId xmlns:p14="http://schemas.microsoft.com/office/powerpoint/2010/main" val="3556922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E2CFE6E-9015-4FAD-A3BB-5980265912C9}" type="datetimeFigureOut">
              <a:rPr lang="en-US" smtClean="0"/>
              <a:t>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559C88-4F4F-45EF-9930-5299D6C4AEB0}" type="slidenum">
              <a:rPr lang="en-US" smtClean="0"/>
              <a:t>‹#›</a:t>
            </a:fld>
            <a:endParaRPr lang="en-US"/>
          </a:p>
        </p:txBody>
      </p:sp>
    </p:spTree>
    <p:extLst>
      <p:ext uri="{BB962C8B-B14F-4D97-AF65-F5344CB8AC3E}">
        <p14:creationId xmlns:p14="http://schemas.microsoft.com/office/powerpoint/2010/main" val="1539642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E2CFE6E-9015-4FAD-A3BB-5980265912C9}" type="datetimeFigureOut">
              <a:rPr lang="en-US" smtClean="0"/>
              <a:t>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559C88-4F4F-45EF-9930-5299D6C4AEB0}" type="slidenum">
              <a:rPr lang="en-US" smtClean="0"/>
              <a:t>‹#›</a:t>
            </a:fld>
            <a:endParaRPr lang="en-US"/>
          </a:p>
        </p:txBody>
      </p:sp>
    </p:spTree>
    <p:extLst>
      <p:ext uri="{BB962C8B-B14F-4D97-AF65-F5344CB8AC3E}">
        <p14:creationId xmlns:p14="http://schemas.microsoft.com/office/powerpoint/2010/main" val="853259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82000"/>
                  </a:schemeClr>
                </a:solidFill>
              </a:defRPr>
            </a:lvl1pPr>
          </a:lstStyle>
          <a:p>
            <a:fld id="{CE2CFE6E-9015-4FAD-A3BB-5980265912C9}" type="datetimeFigureOut">
              <a:rPr lang="en-US" smtClean="0"/>
              <a:t>1/11/2024</a:t>
            </a:fld>
            <a:endParaRPr 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82000"/>
                  </a:schemeClr>
                </a:solidFill>
              </a:defRPr>
            </a:lvl1pPr>
          </a:lstStyle>
          <a:p>
            <a:fld id="{DE559C88-4F4F-45EF-9930-5299D6C4AEB0}" type="slidenum">
              <a:rPr lang="en-US" smtClean="0"/>
              <a:t>‹#›</a:t>
            </a:fld>
            <a:endParaRPr lang="en-US"/>
          </a:p>
        </p:txBody>
      </p:sp>
    </p:spTree>
    <p:extLst>
      <p:ext uri="{BB962C8B-B14F-4D97-AF65-F5344CB8AC3E}">
        <p14:creationId xmlns:p14="http://schemas.microsoft.com/office/powerpoint/2010/main" val="1676250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13" Type="http://schemas.microsoft.com/office/2007/relationships/hdphoto" Target="../media/hdphoto1.wdp"/><Relationship Id="rId3" Type="http://schemas.openxmlformats.org/officeDocument/2006/relationships/image" Target="../media/image1.png"/><Relationship Id="rId7" Type="http://schemas.openxmlformats.org/officeDocument/2006/relationships/hyperlink" Target="https://brandcentral.microsoft.com/asset-detail.html?search=developer&amp;page=1&amp;tab=Photography&amp;perPage=96&amp;id=L2NvbnRlbnQvZGFtL3NvdXJjZS9taWNyb3NvZnQtcHJvZHVjdHMtc2VydmljZXMvYXp1cmUvcGhvdG9ncmFwaHkvMjAyNC9jbG8yNC1henVyZS1yZXRhaWwtMDIy" TargetMode="External"/><Relationship Id="rId12" Type="http://schemas.openxmlformats.org/officeDocument/2006/relationships/image" Target="../media/image6.png"/><Relationship Id="rId2" Type="http://schemas.openxmlformats.org/officeDocument/2006/relationships/notesSlide" Target="../notesSlides/notesSlide1.xml"/><Relationship Id="rId16" Type="http://schemas.openxmlformats.org/officeDocument/2006/relationships/hyperlink" Target="https://learn.microsoft.com/en-us/credentials/applied-skills/create-intelligent-document-solution-azure-ai/#applied-skill-take-the-assessment" TargetMode="External"/><Relationship Id="rId1" Type="http://schemas.openxmlformats.org/officeDocument/2006/relationships/slideLayout" Target="../slideLayouts/slideLayout1.xml"/><Relationship Id="rId6" Type="http://schemas.openxmlformats.org/officeDocument/2006/relationships/hyperlink" Target="https://learn.microsoft.com/training/challenges?id=5ee13343-972b-4b62-bdff-3498cfba23f8&amp;WT.mc_id=cloudskillschallenge_5ee13343-972b-4b62-bdff-3498cfba23f8" TargetMode="External"/><Relationship Id="rId11" Type="http://schemas.openxmlformats.org/officeDocument/2006/relationships/image" Target="../media/image5.png"/><Relationship Id="rId5" Type="http://schemas.openxmlformats.org/officeDocument/2006/relationships/hyperlink" Target="https://learn.microsoft.com/training/challenges?id=d1b4356b-9b00-4db5-8164-d5183ccf60ee&amp;WT.mc_id=cloudskillschallenge_d1b4356b-9b00-4db5-8164-d5183ccf60ee" TargetMode="External"/><Relationship Id="rId15" Type="http://schemas.openxmlformats.org/officeDocument/2006/relationships/hyperlink" Target="https://learn.microsoft.com/en-us/credentials/applied-skills/build-azure-ai-vision-solution/#applied-skill-take-the-assessment" TargetMode="External"/><Relationship Id="rId10" Type="http://schemas.openxmlformats.org/officeDocument/2006/relationships/image" Target="../media/image4.png"/><Relationship Id="rId4" Type="http://schemas.openxmlformats.org/officeDocument/2006/relationships/hyperlink" Target="https://learn.microsoft.com/training/challenges?id=51f1c745-f926-4170-ae69-312e82df2cb0&amp;WT.mc_id=cloudskillschallenge_51f1c745-f926-4170-ae69-312e82df2cb0" TargetMode="External"/><Relationship Id="rId9" Type="http://schemas.openxmlformats.org/officeDocument/2006/relationships/image" Target="../media/image3.png"/><Relationship Id="rId14" Type="http://schemas.openxmlformats.org/officeDocument/2006/relationships/hyperlink" Target="https://learn.microsoft.com/en-us/credentials/applied-skills/build-natural-language-solution-azure-ai/#applied-skill-take-the-assessmen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learn.microsoft.com/en-us/credentials/support/appliedskills-process-overview" TargetMode="External"/><Relationship Id="rId2" Type="http://schemas.openxmlformats.org/officeDocument/2006/relationships/hyperlink" Target="https://aka.ms/MAS_AssessmentLabTutorial" TargetMode="External"/><Relationship Id="rId1" Type="http://schemas.openxmlformats.org/officeDocument/2006/relationships/slideLayout" Target="../slideLayouts/slideLayout2.xml"/><Relationship Id="rId5" Type="http://schemas.openxmlformats.org/officeDocument/2006/relationships/hyperlink" Target="https://learn.microsoft.com/en-us/credentials/support/assessment-scoring-reports" TargetMode="External"/><Relationship Id="rId4" Type="http://schemas.openxmlformats.org/officeDocument/2006/relationships/hyperlink" Target="https://learn.microsoft.com/en-us/credentials/support/assessment-duration-lab-experienc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60F80B87-4B1C-56C9-63D2-6E08DFD522DC}"/>
              </a:ext>
            </a:extLst>
          </p:cNvPr>
          <p:cNvGrpSpPr/>
          <p:nvPr/>
        </p:nvGrpSpPr>
        <p:grpSpPr>
          <a:xfrm>
            <a:off x="76" y="12921"/>
            <a:ext cx="6857924" cy="2530108"/>
            <a:chOff x="76" y="12921"/>
            <a:chExt cx="6857924" cy="2530108"/>
          </a:xfrm>
        </p:grpSpPr>
        <p:pic>
          <p:nvPicPr>
            <p:cNvPr id="5" name="Picture 4">
              <a:extLst>
                <a:ext uri="{FF2B5EF4-FFF2-40B4-BE49-F238E27FC236}">
                  <a16:creationId xmlns:a16="http://schemas.microsoft.com/office/drawing/2014/main" id="{3A7A45F9-E2A2-CF83-7CEE-E2CD96618ABD}"/>
                </a:ext>
              </a:extLst>
            </p:cNvPr>
            <p:cNvPicPr>
              <a:picLocks noChangeAspect="1"/>
            </p:cNvPicPr>
            <p:nvPr/>
          </p:nvPicPr>
          <p:blipFill rotWithShape="1">
            <a:blip r:embed="rId3"/>
            <a:srcRect l="2332"/>
            <a:stretch/>
          </p:blipFill>
          <p:spPr>
            <a:xfrm>
              <a:off x="1983032" y="21949"/>
              <a:ext cx="4874968" cy="2521080"/>
            </a:xfrm>
            <a:prstGeom prst="rect">
              <a:avLst/>
            </a:prstGeom>
          </p:spPr>
        </p:pic>
        <p:sp>
          <p:nvSpPr>
            <p:cNvPr id="22" name="Rectangle 21">
              <a:extLst>
                <a:ext uri="{FF2B5EF4-FFF2-40B4-BE49-F238E27FC236}">
                  <a16:creationId xmlns:a16="http://schemas.microsoft.com/office/drawing/2014/main" id="{A7227D9B-2F5B-43BE-CD1F-9F9AF32F25F4}"/>
                </a:ext>
              </a:extLst>
            </p:cNvPr>
            <p:cNvSpPr/>
            <p:nvPr/>
          </p:nvSpPr>
          <p:spPr>
            <a:xfrm>
              <a:off x="76" y="12921"/>
              <a:ext cx="3742268" cy="2524948"/>
            </a:xfrm>
            <a:prstGeom prst="rect">
              <a:avLst/>
            </a:prstGeom>
            <a:gradFill flip="none" rotWithShape="1">
              <a:gsLst>
                <a:gs pos="5000">
                  <a:srgbClr val="F4F6F8"/>
                </a:gs>
                <a:gs pos="60000">
                  <a:srgbClr val="E9EDF1"/>
                </a:gs>
                <a:gs pos="100000">
                  <a:schemeClr val="accent1">
                    <a:tint val="23500"/>
                    <a:satMod val="160000"/>
                    <a:alpha val="33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914D38A3-DE97-4251-0214-EB0EA31469D6}"/>
              </a:ext>
            </a:extLst>
          </p:cNvPr>
          <p:cNvSpPr txBox="1"/>
          <p:nvPr/>
        </p:nvSpPr>
        <p:spPr>
          <a:xfrm>
            <a:off x="304854" y="419453"/>
            <a:ext cx="3285066" cy="923330"/>
          </a:xfrm>
          <a:prstGeom prst="rect">
            <a:avLst/>
          </a:prstGeom>
          <a:noFill/>
        </p:spPr>
        <p:txBody>
          <a:bodyPr wrap="square" rtlCol="0">
            <a:spAutoFit/>
          </a:bodyPr>
          <a:lstStyle/>
          <a:p>
            <a:pPr marL="0" marR="0" fontAlgn="base">
              <a:spcBef>
                <a:spcPts val="0"/>
              </a:spcBef>
              <a:spcAft>
                <a:spcPts val="0"/>
              </a:spcAft>
            </a:pPr>
            <a:r>
              <a:rPr lang="en-US" sz="1800" b="1">
                <a:effectLst/>
                <a:latin typeface="Calibri" panose="020F0502020204030204" pitchFamily="34" charset="0"/>
                <a:ea typeface="Aptos" panose="020B0004020202020204" pitchFamily="34" charset="0"/>
                <a:cs typeface="Aptos" panose="020B0004020202020204" pitchFamily="34" charset="0"/>
              </a:rPr>
              <a:t>Embark on Microsoft’s AI Odyssey and become an AI master!</a:t>
            </a:r>
            <a:r>
              <a:rPr lang="en-US" sz="1800">
                <a:effectLst/>
                <a:latin typeface="Calibri" panose="020F0502020204030204" pitchFamily="34" charset="0"/>
                <a:ea typeface="Aptos" panose="020B0004020202020204" pitchFamily="34" charset="0"/>
                <a:cs typeface="Aptos" panose="020B0004020202020204" pitchFamily="34" charset="0"/>
              </a:rPr>
              <a:t> </a:t>
            </a:r>
            <a:endParaRPr lang="en-US" sz="1800">
              <a:effectLst/>
              <a:latin typeface="Aptos" panose="020B0004020202020204" pitchFamily="34" charset="0"/>
              <a:ea typeface="Aptos" panose="020B0004020202020204" pitchFamily="34" charset="0"/>
              <a:cs typeface="Aptos" panose="020B0004020202020204" pitchFamily="34" charset="0"/>
            </a:endParaRPr>
          </a:p>
        </p:txBody>
      </p:sp>
      <p:sp>
        <p:nvSpPr>
          <p:cNvPr id="27" name="Rectangle 26">
            <a:extLst>
              <a:ext uri="{FF2B5EF4-FFF2-40B4-BE49-F238E27FC236}">
                <a16:creationId xmlns:a16="http://schemas.microsoft.com/office/drawing/2014/main" id="{D9C9A603-9D5A-9302-DC30-C5AE4F90F569}"/>
              </a:ext>
            </a:extLst>
          </p:cNvPr>
          <p:cNvSpPr/>
          <p:nvPr/>
        </p:nvSpPr>
        <p:spPr>
          <a:xfrm>
            <a:off x="335391" y="1801990"/>
            <a:ext cx="1540934" cy="224676"/>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lIns="91440" tIns="45720" rIns="91440" bIns="45720" rtlCol="0" anchor="ctr"/>
          <a:lstStyle/>
          <a:p>
            <a:pPr algn="ctr"/>
            <a:r>
              <a:rPr lang="en-US" sz="800" dirty="0">
                <a:solidFill>
                  <a:schemeClr val="bg1">
                    <a:lumMod val="95000"/>
                  </a:schemeClr>
                </a:solidFill>
              </a:rPr>
              <a:t>Submit  your details </a:t>
            </a:r>
          </a:p>
        </p:txBody>
      </p:sp>
      <p:sp>
        <p:nvSpPr>
          <p:cNvPr id="28" name="TextBox 27">
            <a:extLst>
              <a:ext uri="{FF2B5EF4-FFF2-40B4-BE49-F238E27FC236}">
                <a16:creationId xmlns:a16="http://schemas.microsoft.com/office/drawing/2014/main" id="{18C03044-EB52-E7CB-41AF-6A77380E1EB6}"/>
              </a:ext>
            </a:extLst>
          </p:cNvPr>
          <p:cNvSpPr txBox="1"/>
          <p:nvPr/>
        </p:nvSpPr>
        <p:spPr>
          <a:xfrm>
            <a:off x="258234" y="1387104"/>
            <a:ext cx="2935816" cy="461665"/>
          </a:xfrm>
          <a:prstGeom prst="rect">
            <a:avLst/>
          </a:prstGeom>
          <a:noFill/>
        </p:spPr>
        <p:txBody>
          <a:bodyPr wrap="square" lIns="91440" tIns="45720" rIns="91440" bIns="45720" rtlCol="0" anchor="t">
            <a:spAutoFit/>
          </a:bodyPr>
          <a:lstStyle/>
          <a:p>
            <a:r>
              <a:rPr lang="en-US" sz="800" b="0" i="0">
                <a:solidFill>
                  <a:srgbClr val="595959"/>
                </a:solidFill>
                <a:effectLst/>
                <a:ea typeface="+mn-lt"/>
                <a:cs typeface="+mn-lt"/>
              </a:rPr>
              <a:t>Learn new AI skills, earn certificates, and win VIP passes to </a:t>
            </a:r>
            <a:r>
              <a:rPr lang="en-US" sz="800">
                <a:solidFill>
                  <a:srgbClr val="595959"/>
                </a:solidFill>
                <a:ea typeface="+mn-lt"/>
                <a:cs typeface="+mn-lt"/>
              </a:rPr>
              <a:t>attend Microsoft AI Tour and </a:t>
            </a:r>
            <a:r>
              <a:rPr lang="en-US" sz="800" b="0" i="0">
                <a:solidFill>
                  <a:srgbClr val="595959"/>
                </a:solidFill>
                <a:effectLst/>
                <a:ea typeface="+mn-lt"/>
                <a:cs typeface="+mn-lt"/>
              </a:rPr>
              <a:t>meet </a:t>
            </a:r>
            <a:r>
              <a:rPr lang="en-US" sz="800">
                <a:solidFill>
                  <a:srgbClr val="595959"/>
                </a:solidFill>
                <a:ea typeface="+mn-lt"/>
                <a:cs typeface="+mn-lt"/>
              </a:rPr>
              <a:t>industry experts</a:t>
            </a:r>
            <a:endParaRPr lang="en-US"/>
          </a:p>
          <a:p>
            <a:endParaRPr lang="en-US" sz="800">
              <a:solidFill>
                <a:srgbClr val="595959"/>
              </a:solidFill>
              <a:latin typeface="WordVisi_MSFontService"/>
              <a:ea typeface="Segoe UI Black" panose="020B0A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C99BCC32-7972-4B62-E4B8-CEA2388A977B}"/>
              </a:ext>
            </a:extLst>
          </p:cNvPr>
          <p:cNvSpPr txBox="1"/>
          <p:nvPr/>
        </p:nvSpPr>
        <p:spPr>
          <a:xfrm>
            <a:off x="364067" y="2754647"/>
            <a:ext cx="6328833" cy="461665"/>
          </a:xfrm>
          <a:prstGeom prst="rect">
            <a:avLst/>
          </a:prstGeom>
          <a:noFill/>
        </p:spPr>
        <p:txBody>
          <a:bodyPr wrap="square">
            <a:spAutoFit/>
          </a:bodyPr>
          <a:lstStyle/>
          <a:p>
            <a:r>
              <a:rPr lang="en-US" sz="800">
                <a:solidFill>
                  <a:srgbClr val="000000"/>
                </a:solidFill>
                <a:latin typeface="Segoe UI" panose="020B0502040204020203" pitchFamily="34" charset="0"/>
                <a:ea typeface="Segoe UI Black" panose="020B0A02040204020203" pitchFamily="34" charset="0"/>
                <a:cs typeface="Segoe UI" panose="020B0502040204020203" pitchFamily="34" charset="0"/>
              </a:rPr>
              <a:t>Microsoft’s AI Odyssey is a great way to start the new year with a bang! This challenge is designed for developers and spans the entire month of January 2024. It’s a great opportunity to learn new skills and advance your career in the field of AI. Complete the challenges and take the first step towards becoming a subject matter expert in AI.</a:t>
            </a:r>
          </a:p>
        </p:txBody>
      </p:sp>
      <p:sp>
        <p:nvSpPr>
          <p:cNvPr id="34" name="TextBox 33">
            <a:extLst>
              <a:ext uri="{FF2B5EF4-FFF2-40B4-BE49-F238E27FC236}">
                <a16:creationId xmlns:a16="http://schemas.microsoft.com/office/drawing/2014/main" id="{4AA65F63-59DA-E818-C141-1AE9B3889862}"/>
              </a:ext>
            </a:extLst>
          </p:cNvPr>
          <p:cNvSpPr txBox="1"/>
          <p:nvPr/>
        </p:nvSpPr>
        <p:spPr>
          <a:xfrm>
            <a:off x="536364" y="3550195"/>
            <a:ext cx="5596466" cy="253916"/>
          </a:xfrm>
          <a:prstGeom prst="rect">
            <a:avLst/>
          </a:prstGeom>
          <a:solidFill>
            <a:schemeClr val="bg1"/>
          </a:solidFill>
        </p:spPr>
        <p:txBody>
          <a:bodyPr wrap="square" rtlCol="0">
            <a:spAutoFit/>
          </a:bodyPr>
          <a:lstStyle/>
          <a:p>
            <a:pPr algn="ctr"/>
            <a:r>
              <a:rPr lang="en-US" sz="1050" b="1" i="0">
                <a:solidFill>
                  <a:srgbClr val="000000"/>
                </a:solidFill>
                <a:effectLst/>
                <a:latin typeface="Segoe UI Semibold" panose="020B0702040204020203" pitchFamily="34" charset="0"/>
                <a:ea typeface="Segoe UI Black" panose="020B0A02040204020203" pitchFamily="34" charset="0"/>
                <a:cs typeface="Segoe UI Semibold" panose="020B0702040204020203" pitchFamily="34" charset="0"/>
              </a:rPr>
              <a:t>How to Qualify</a:t>
            </a:r>
            <a:endParaRPr lang="en-US" sz="1050" b="1">
              <a:solidFill>
                <a:srgbClr val="000000"/>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5" name="TextBox 34">
            <a:extLst>
              <a:ext uri="{FF2B5EF4-FFF2-40B4-BE49-F238E27FC236}">
                <a16:creationId xmlns:a16="http://schemas.microsoft.com/office/drawing/2014/main" id="{A2A28F4B-6F6F-7751-BAE3-7A969B5CC907}"/>
              </a:ext>
            </a:extLst>
          </p:cNvPr>
          <p:cNvSpPr txBox="1"/>
          <p:nvPr/>
        </p:nvSpPr>
        <p:spPr>
          <a:xfrm>
            <a:off x="160171" y="3772048"/>
            <a:ext cx="6240629" cy="338554"/>
          </a:xfrm>
          <a:prstGeom prst="rect">
            <a:avLst/>
          </a:prstGeom>
          <a:solidFill>
            <a:schemeClr val="bg1"/>
          </a:solidFill>
        </p:spPr>
        <p:txBody>
          <a:bodyPr wrap="square" rtlCol="0">
            <a:spAutoFit/>
          </a:bodyPr>
          <a:lstStyle/>
          <a:p>
            <a:pPr algn="ctr"/>
            <a:r>
              <a:rPr lang="en-US" sz="800" i="1"/>
              <a:t>AI Odyssey has two levels of challenges.  You can complete one or both levels, depending on your goals and interests.</a:t>
            </a:r>
          </a:p>
          <a:p>
            <a:pPr algn="ctr"/>
            <a:r>
              <a:rPr lang="en-US" sz="800" b="1">
                <a:solidFill>
                  <a:srgbClr val="000000"/>
                </a:solidFill>
                <a:latin typeface="Segoe UI" panose="020B0502040204020203" pitchFamily="34" charset="0"/>
                <a:ea typeface="Segoe UI Black" panose="020B0A02040204020203" pitchFamily="34" charset="0"/>
                <a:cs typeface="Segoe UI" panose="020B0502040204020203" pitchFamily="34" charset="0"/>
              </a:rPr>
              <a:t>Both levels must be completed to have a chance for a VIP Pass to AI Tour.</a:t>
            </a:r>
            <a:endParaRPr lang="en-US" sz="800" b="1">
              <a:highlight>
                <a:srgbClr val="FFFF00"/>
              </a:highlight>
              <a:latin typeface="Segoe UI" panose="020B0502040204020203" pitchFamily="34" charset="0"/>
              <a:ea typeface="Segoe UI Black" panose="020B0A02040204020203" pitchFamily="34" charset="0"/>
              <a:cs typeface="Segoe UI" panose="020B0502040204020203" pitchFamily="34" charset="0"/>
            </a:endParaRPr>
          </a:p>
        </p:txBody>
      </p:sp>
      <p:sp>
        <p:nvSpPr>
          <p:cNvPr id="36" name="TextBox 35">
            <a:extLst>
              <a:ext uri="{FF2B5EF4-FFF2-40B4-BE49-F238E27FC236}">
                <a16:creationId xmlns:a16="http://schemas.microsoft.com/office/drawing/2014/main" id="{5EF5DC1A-24F8-CAE9-E9A4-73E8C767FCD2}"/>
              </a:ext>
            </a:extLst>
          </p:cNvPr>
          <p:cNvSpPr txBox="1"/>
          <p:nvPr/>
        </p:nvSpPr>
        <p:spPr>
          <a:xfrm>
            <a:off x="0" y="6047247"/>
            <a:ext cx="2021841" cy="215444"/>
          </a:xfrm>
          <a:prstGeom prst="rect">
            <a:avLst/>
          </a:prstGeom>
          <a:solidFill>
            <a:schemeClr val="bg1"/>
          </a:solidFill>
        </p:spPr>
        <p:txBody>
          <a:bodyPr wrap="square" rtlCol="0">
            <a:spAutoFit/>
          </a:bodyPr>
          <a:lstStyle/>
          <a:p>
            <a:r>
              <a:rPr lang="en-US" sz="800" b="1" i="0">
                <a:solidFill>
                  <a:srgbClr val="0070C0"/>
                </a:solidFill>
                <a:effectLst/>
                <a:latin typeface="Segoe UI Semibold" panose="020B0702040204020203" pitchFamily="34" charset="0"/>
                <a:ea typeface="Segoe UI Black" panose="020B0A02040204020203" pitchFamily="34" charset="0"/>
                <a:cs typeface="Segoe UI Semibold" panose="020B0702040204020203" pitchFamily="34" charset="0"/>
              </a:rPr>
              <a:t>Level 1: Complete AI Skills Challenge </a:t>
            </a:r>
            <a:endParaRPr lang="en-US" sz="800" b="1">
              <a:solidFill>
                <a:srgbClr val="0070C0"/>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7" name="TextBox 36">
            <a:extLst>
              <a:ext uri="{FF2B5EF4-FFF2-40B4-BE49-F238E27FC236}">
                <a16:creationId xmlns:a16="http://schemas.microsoft.com/office/drawing/2014/main" id="{E00FD9DD-3FDB-10EB-5CBA-B39AE223F213}"/>
              </a:ext>
            </a:extLst>
          </p:cNvPr>
          <p:cNvSpPr txBox="1"/>
          <p:nvPr/>
        </p:nvSpPr>
        <p:spPr>
          <a:xfrm>
            <a:off x="3225799" y="6047247"/>
            <a:ext cx="2595881" cy="215444"/>
          </a:xfrm>
          <a:prstGeom prst="rect">
            <a:avLst/>
          </a:prstGeom>
          <a:solidFill>
            <a:schemeClr val="bg1"/>
          </a:solidFill>
        </p:spPr>
        <p:txBody>
          <a:bodyPr wrap="square" rtlCol="0">
            <a:spAutoFit/>
          </a:bodyPr>
          <a:lstStyle/>
          <a:p>
            <a:r>
              <a:rPr lang="en-US" sz="800" b="1" i="0">
                <a:solidFill>
                  <a:srgbClr val="0070C0"/>
                </a:solidFill>
                <a:effectLst/>
                <a:latin typeface="Segoe UI Semibold" panose="020B0702040204020203" pitchFamily="34" charset="0"/>
                <a:ea typeface="Segoe UI Black" panose="020B0A02040204020203" pitchFamily="34" charset="0"/>
                <a:cs typeface="Segoe UI Semibold" panose="020B0702040204020203" pitchFamily="34" charset="0"/>
              </a:rPr>
              <a:t>Level 2: Earn AI Applied Skills Credentials </a:t>
            </a:r>
            <a:endParaRPr lang="en-US" sz="800" b="1">
              <a:solidFill>
                <a:srgbClr val="0070C0"/>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8" name="TextBox 37">
            <a:extLst>
              <a:ext uri="{FF2B5EF4-FFF2-40B4-BE49-F238E27FC236}">
                <a16:creationId xmlns:a16="http://schemas.microsoft.com/office/drawing/2014/main" id="{88941FA9-DBBE-7AFA-D0F4-C95B948F6CE8}"/>
              </a:ext>
            </a:extLst>
          </p:cNvPr>
          <p:cNvSpPr txBox="1"/>
          <p:nvPr/>
        </p:nvSpPr>
        <p:spPr>
          <a:xfrm>
            <a:off x="77374" y="6235269"/>
            <a:ext cx="3068664" cy="707886"/>
          </a:xfrm>
          <a:prstGeom prst="rect">
            <a:avLst/>
          </a:prstGeom>
          <a:solidFill>
            <a:schemeClr val="bg1"/>
          </a:solidFill>
        </p:spPr>
        <p:txBody>
          <a:bodyPr wrap="square" rtlCol="0">
            <a:spAutoFit/>
          </a:bodyPr>
          <a:lstStyle/>
          <a:p>
            <a:r>
              <a:rPr lang="en-US" sz="800">
                <a:solidFill>
                  <a:srgbClr val="000000"/>
                </a:solidFill>
                <a:latin typeface="Segoe UI" panose="020B0502040204020203" pitchFamily="34" charset="0"/>
                <a:ea typeface="Segoe UI Black" panose="020B0A02040204020203" pitchFamily="34" charset="0"/>
                <a:cs typeface="Segoe UI" panose="020B0502040204020203" pitchFamily="34" charset="0"/>
              </a:rPr>
              <a:t>In this level, you will learn how to create and deploy AI solutions for various situations using Azure AI services, such as detecting emotions, faces, or forms. You will also find helpful learning materials, code examples, and guides to assist you. </a:t>
            </a:r>
          </a:p>
          <a:p>
            <a:endParaRPr lang="en-US" sz="800">
              <a:solidFill>
                <a:srgbClr val="000000"/>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41" name="TextBox 40">
            <a:extLst>
              <a:ext uri="{FF2B5EF4-FFF2-40B4-BE49-F238E27FC236}">
                <a16:creationId xmlns:a16="http://schemas.microsoft.com/office/drawing/2014/main" id="{A306F560-4072-3AF6-B56F-51756D475F44}"/>
              </a:ext>
            </a:extLst>
          </p:cNvPr>
          <p:cNvSpPr txBox="1"/>
          <p:nvPr/>
        </p:nvSpPr>
        <p:spPr>
          <a:xfrm>
            <a:off x="85014" y="7132019"/>
            <a:ext cx="3050583" cy="861774"/>
          </a:xfrm>
          <a:prstGeom prst="rect">
            <a:avLst/>
          </a:prstGeom>
          <a:noFill/>
        </p:spPr>
        <p:txBody>
          <a:bodyPr wrap="square" rtlCol="0">
            <a:spAutoFit/>
          </a:bodyPr>
          <a:lstStyle/>
          <a:p>
            <a:pPr algn="l" rtl="0" fontAlgn="base"/>
            <a:r>
              <a:rPr lang="en-US" sz="700" b="0" i="0" u="sng" strike="noStrike" dirty="0">
                <a:solidFill>
                  <a:srgbClr val="0070C0"/>
                </a:solidFill>
                <a:effectLst/>
                <a:latin typeface="Aptos" panose="020B0004020202020204" pitchFamily="34" charset="0"/>
                <a:hlinkClick r:id="rId4"/>
              </a:rPr>
              <a:t>Build a natural language processing solution with Azure AI Language</a:t>
            </a:r>
            <a:endParaRPr lang="en-US" sz="700" b="0" i="0" dirty="0">
              <a:solidFill>
                <a:srgbClr val="0070C0"/>
              </a:solidFill>
              <a:effectLst/>
              <a:latin typeface="Aptos" panose="020B0004020202020204" pitchFamily="34" charset="0"/>
            </a:endParaRPr>
          </a:p>
          <a:p>
            <a:pPr algn="l" rtl="0" fontAlgn="base"/>
            <a:endParaRPr lang="en-US" sz="700" b="0" i="0" dirty="0">
              <a:solidFill>
                <a:srgbClr val="0070C0"/>
              </a:solidFill>
              <a:effectLst/>
              <a:latin typeface="Aptos" panose="020B0004020202020204" pitchFamily="34" charset="0"/>
            </a:endParaRPr>
          </a:p>
          <a:p>
            <a:pPr algn="l" rtl="0" fontAlgn="base"/>
            <a:r>
              <a:rPr lang="en-US" sz="700" b="0" i="0" u="sng" strike="noStrike" dirty="0">
                <a:solidFill>
                  <a:srgbClr val="0070C0"/>
                </a:solidFill>
                <a:effectLst/>
                <a:latin typeface="Aptos" panose="020B0004020202020204" pitchFamily="34" charset="0"/>
                <a:hlinkClick r:id="rId5"/>
              </a:rPr>
              <a:t>Build an Azure AI Vision solution </a:t>
            </a:r>
            <a:endParaRPr lang="en-US" sz="700" b="0" i="0" dirty="0">
              <a:solidFill>
                <a:srgbClr val="0070C0"/>
              </a:solidFill>
              <a:effectLst/>
              <a:latin typeface="Aptos" panose="020B0004020202020204" pitchFamily="34" charset="0"/>
            </a:endParaRPr>
          </a:p>
          <a:p>
            <a:pPr algn="l" rtl="0" fontAlgn="base"/>
            <a:endParaRPr lang="en-US" sz="700" b="0" i="0" dirty="0">
              <a:solidFill>
                <a:srgbClr val="0070C0"/>
              </a:solidFill>
              <a:effectLst/>
              <a:latin typeface="Aptos" panose="020B0004020202020204" pitchFamily="34" charset="0"/>
            </a:endParaRPr>
          </a:p>
          <a:p>
            <a:pPr algn="l" rtl="0" fontAlgn="base"/>
            <a:r>
              <a:rPr lang="en-US" sz="700" b="0" i="0" u="sng" strike="noStrike" dirty="0">
                <a:solidFill>
                  <a:srgbClr val="0070C0"/>
                </a:solidFill>
                <a:effectLst/>
                <a:latin typeface="Aptos" panose="020B0004020202020204" pitchFamily="34" charset="0"/>
                <a:hlinkClick r:id="rId6"/>
              </a:rPr>
              <a:t>Create an intelligent document processing solution with Azure AI Document Intelligence</a:t>
            </a:r>
            <a:r>
              <a:rPr lang="en-US" sz="700" b="0" i="0" dirty="0">
                <a:solidFill>
                  <a:srgbClr val="0070C0"/>
                </a:solidFill>
                <a:effectLst/>
                <a:latin typeface="Aptos" panose="020B0004020202020204" pitchFamily="34" charset="0"/>
                <a:hlinkClick r:id="rId6"/>
              </a:rPr>
              <a:t> </a:t>
            </a:r>
            <a:endParaRPr lang="en-US" sz="700" b="0" i="0" dirty="0">
              <a:solidFill>
                <a:srgbClr val="0070C0"/>
              </a:solidFill>
              <a:effectLst/>
              <a:latin typeface="Aptos" panose="020B0004020202020204" pitchFamily="34" charset="0"/>
            </a:endParaRPr>
          </a:p>
          <a:p>
            <a:endParaRPr lang="en-US" sz="800" dirty="0"/>
          </a:p>
        </p:txBody>
      </p:sp>
      <p:cxnSp>
        <p:nvCxnSpPr>
          <p:cNvPr id="43" name="Straight Connector 42">
            <a:extLst>
              <a:ext uri="{FF2B5EF4-FFF2-40B4-BE49-F238E27FC236}">
                <a16:creationId xmlns:a16="http://schemas.microsoft.com/office/drawing/2014/main" id="{AA5520FF-9D8B-AE9B-925D-0C4020F0C484}"/>
              </a:ext>
            </a:extLst>
          </p:cNvPr>
          <p:cNvCxnSpPr/>
          <p:nvPr/>
        </p:nvCxnSpPr>
        <p:spPr>
          <a:xfrm>
            <a:off x="152400" y="3486150"/>
            <a:ext cx="6540500" cy="0"/>
          </a:xfrm>
          <a:prstGeom prst="line">
            <a:avLst/>
          </a:prstGeom>
          <a:ln w="635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E427263D-0E81-FCFB-2930-9F22E11AFE1C}"/>
              </a:ext>
            </a:extLst>
          </p:cNvPr>
          <p:cNvSpPr txBox="1"/>
          <p:nvPr/>
        </p:nvSpPr>
        <p:spPr>
          <a:xfrm>
            <a:off x="3258210" y="6227297"/>
            <a:ext cx="3089965" cy="707886"/>
          </a:xfrm>
          <a:prstGeom prst="rect">
            <a:avLst/>
          </a:prstGeom>
          <a:solidFill>
            <a:schemeClr val="bg1"/>
          </a:solidFill>
        </p:spPr>
        <p:txBody>
          <a:bodyPr wrap="square" lIns="91440" tIns="45720" rIns="91440" bIns="45720" rtlCol="0" anchor="t">
            <a:spAutoFit/>
          </a:bodyPr>
          <a:lstStyle/>
          <a:p>
            <a:r>
              <a:rPr lang="en-US" sz="800" dirty="0">
                <a:solidFill>
                  <a:srgbClr val="000000"/>
                </a:solidFill>
                <a:latin typeface="Segoe UI" panose="020B0502040204020203" pitchFamily="34" charset="0"/>
                <a:ea typeface="Segoe UI Black" panose="020B0A02040204020203" pitchFamily="34" charset="0"/>
                <a:cs typeface="Segoe UI" panose="020B0502040204020203" pitchFamily="34" charset="0"/>
              </a:rPr>
              <a:t>In this level, you will demonstrate your ability to apply the AI skills learnt in Level 1. Earn your credential by passing an online, on-demand assessment that requires you to complete a series of tasks in an interactive lab experience.</a:t>
            </a:r>
          </a:p>
          <a:p>
            <a:endParaRPr lang="en-US" sz="800" dirty="0">
              <a:solidFill>
                <a:srgbClr val="000000"/>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49" name="Rectangle 48">
            <a:extLst>
              <a:ext uri="{FF2B5EF4-FFF2-40B4-BE49-F238E27FC236}">
                <a16:creationId xmlns:a16="http://schemas.microsoft.com/office/drawing/2014/main" id="{C45826BE-0E15-7710-6ABE-A0C0A440CD30}"/>
              </a:ext>
            </a:extLst>
          </p:cNvPr>
          <p:cNvSpPr/>
          <p:nvPr/>
        </p:nvSpPr>
        <p:spPr>
          <a:xfrm>
            <a:off x="137398" y="9563248"/>
            <a:ext cx="2548051" cy="224676"/>
          </a:xfrm>
          <a:prstGeom prst="rect">
            <a:avLst/>
          </a:prstGeom>
          <a:no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800" dirty="0">
                <a:solidFill>
                  <a:srgbClr val="0070C0"/>
                </a:solidFill>
              </a:rPr>
              <a:t>Need help?  write to</a:t>
            </a:r>
            <a:endParaRPr lang="en-US" sz="1600" dirty="0">
              <a:solidFill>
                <a:srgbClr val="0070C0"/>
              </a:solidFill>
            </a:endParaRPr>
          </a:p>
        </p:txBody>
      </p:sp>
      <p:sp>
        <p:nvSpPr>
          <p:cNvPr id="51" name="Rectangle 50">
            <a:extLst>
              <a:ext uri="{FF2B5EF4-FFF2-40B4-BE49-F238E27FC236}">
                <a16:creationId xmlns:a16="http://schemas.microsoft.com/office/drawing/2014/main" id="{C8D1AD22-A0EC-1D1F-469A-6C15BC547CF1}"/>
              </a:ext>
            </a:extLst>
          </p:cNvPr>
          <p:cNvSpPr/>
          <p:nvPr/>
        </p:nvSpPr>
        <p:spPr>
          <a:xfrm>
            <a:off x="2685449" y="9338572"/>
            <a:ext cx="1154758" cy="224676"/>
          </a:xfrm>
          <a:prstGeom prst="rect">
            <a:avLst/>
          </a:prstGeom>
          <a:solidFill>
            <a:schemeClr val="bg2">
              <a:lumMod val="9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800" dirty="0">
                <a:solidFill>
                  <a:srgbClr val="0070C0"/>
                </a:solidFill>
              </a:rPr>
              <a:t>Submit Your details </a:t>
            </a:r>
            <a:endParaRPr lang="en-US" sz="1600" dirty="0">
              <a:solidFill>
                <a:srgbClr val="0070C0"/>
              </a:solidFill>
            </a:endParaRPr>
          </a:p>
        </p:txBody>
      </p:sp>
      <p:sp>
        <p:nvSpPr>
          <p:cNvPr id="4" name="TextBox 3">
            <a:extLst>
              <a:ext uri="{FF2B5EF4-FFF2-40B4-BE49-F238E27FC236}">
                <a16:creationId xmlns:a16="http://schemas.microsoft.com/office/drawing/2014/main" id="{CB9DDE03-0E62-7623-C357-715BD9A74020}"/>
              </a:ext>
            </a:extLst>
          </p:cNvPr>
          <p:cNvSpPr txBox="1"/>
          <p:nvPr/>
        </p:nvSpPr>
        <p:spPr>
          <a:xfrm>
            <a:off x="77374" y="6835433"/>
            <a:ext cx="3050583" cy="215444"/>
          </a:xfrm>
          <a:prstGeom prst="rect">
            <a:avLst/>
          </a:prstGeom>
          <a:noFill/>
        </p:spPr>
        <p:txBody>
          <a:bodyPr wrap="square">
            <a:spAutoFit/>
          </a:bodyPr>
          <a:lstStyle/>
          <a:p>
            <a:r>
              <a:rPr lang="en-US" sz="800">
                <a:solidFill>
                  <a:srgbClr val="000000"/>
                </a:solidFill>
                <a:latin typeface="Segoe UI" panose="020B0502040204020203" pitchFamily="34" charset="0"/>
                <a:ea typeface="Segoe UI Black" panose="020B0A02040204020203" pitchFamily="34" charset="0"/>
                <a:cs typeface="Segoe UI" panose="020B0502040204020203" pitchFamily="34" charset="0"/>
              </a:rPr>
              <a:t>To finish level 1, complete the listed AI Skills Challenges</a:t>
            </a:r>
            <a:endParaRPr lang="en-US" sz="800" b="1">
              <a:solidFill>
                <a:srgbClr val="000000"/>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6207C1E0-4C23-4EC3-084E-18B49F81C850}"/>
              </a:ext>
            </a:extLst>
          </p:cNvPr>
          <p:cNvSpPr txBox="1"/>
          <p:nvPr/>
        </p:nvSpPr>
        <p:spPr>
          <a:xfrm>
            <a:off x="120235" y="8573544"/>
            <a:ext cx="6089170" cy="584775"/>
          </a:xfrm>
          <a:prstGeom prst="rect">
            <a:avLst/>
          </a:prstGeom>
          <a:noFill/>
        </p:spPr>
        <p:txBody>
          <a:bodyPr wrap="square" lIns="91440" tIns="45720" rIns="91440" bIns="45720" anchor="t">
            <a:spAutoFit/>
          </a:bodyPr>
          <a:lstStyle/>
          <a:p>
            <a:r>
              <a:rPr lang="en-US" sz="800" b="1" dirty="0"/>
              <a:t>Campaign Terms and Conditions</a:t>
            </a:r>
          </a:p>
          <a:p>
            <a:endParaRPr lang="en-US" sz="800" dirty="0">
              <a:solidFill>
                <a:srgbClr val="000000"/>
              </a:solidFill>
              <a:latin typeface="Segoe UI" panose="020B0502040204020203" pitchFamily="34" charset="0"/>
              <a:ea typeface="Segoe UI Black" panose="020B0A02040204020203" pitchFamily="34" charset="0"/>
              <a:cs typeface="Segoe UI" panose="020B0502040204020203" pitchFamily="34" charset="0"/>
            </a:endParaRPr>
          </a:p>
          <a:p>
            <a:pPr marL="228600" indent="-228600">
              <a:buAutoNum type="arabicPeriod"/>
            </a:pPr>
            <a:r>
              <a:rPr lang="en-US" sz="800" dirty="0">
                <a:solidFill>
                  <a:srgbClr val="000000"/>
                </a:solidFill>
                <a:latin typeface="Segoe UI"/>
                <a:ea typeface="Segoe UI Black"/>
                <a:cs typeface="Segoe UI"/>
              </a:rPr>
              <a:t>For a chance to win a VIP Pass to the AI Tour, ensure you have completed both Level 1 and level 2 of AI Odyssey Challenge.</a:t>
            </a:r>
            <a:r>
              <a:rPr lang="en-US" sz="800" b="1" dirty="0">
                <a:solidFill>
                  <a:srgbClr val="0070C0"/>
                </a:solidFill>
                <a:latin typeface="Segoe UI Semibold"/>
                <a:ea typeface="Segoe UI Black"/>
                <a:cs typeface="Segoe UI Semibold"/>
              </a:rPr>
              <a:t> </a:t>
            </a:r>
            <a:endParaRPr lang="en-US" sz="800" b="1" dirty="0">
              <a:solidFill>
                <a:srgbClr val="0070C0"/>
              </a:solidFill>
              <a:latin typeface="Segoe UI Semibold" panose="020B0702040204020203" pitchFamily="34" charset="0"/>
              <a:ea typeface="Segoe UI Black" panose="020B0A02040204020203" pitchFamily="34" charset="0"/>
              <a:cs typeface="Segoe UI Semibold" panose="020B0702040204020203" pitchFamily="34" charset="0"/>
            </a:endParaRPr>
          </a:p>
          <a:p>
            <a:pPr marL="228600" indent="-228600">
              <a:buFontTx/>
              <a:buAutoNum type="arabicPeriod"/>
            </a:pPr>
            <a:r>
              <a:rPr lang="en-US" sz="800" b="1" dirty="0">
                <a:solidFill>
                  <a:srgbClr val="0070C0"/>
                </a:solidFill>
                <a:latin typeface="Segoe UI Semibold"/>
                <a:ea typeface="Segoe UI Black"/>
                <a:cs typeface="Segoe UI Semibold"/>
              </a:rPr>
              <a:t>To validate your eligibility, share your completion details with your admin</a:t>
            </a:r>
          </a:p>
        </p:txBody>
      </p:sp>
      <p:sp>
        <p:nvSpPr>
          <p:cNvPr id="10" name="Rectangle 9">
            <a:extLst>
              <a:ext uri="{FF2B5EF4-FFF2-40B4-BE49-F238E27FC236}">
                <a16:creationId xmlns:a16="http://schemas.microsoft.com/office/drawing/2014/main" id="{6BB8A5C8-2E08-9257-0768-8EBBB22A1B5C}"/>
              </a:ext>
            </a:extLst>
          </p:cNvPr>
          <p:cNvSpPr/>
          <p:nvPr/>
        </p:nvSpPr>
        <p:spPr>
          <a:xfrm>
            <a:off x="149465" y="4208980"/>
            <a:ext cx="2919199" cy="1838266"/>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hlinkClick r:id="rId7"/>
            <a:extLst>
              <a:ext uri="{FF2B5EF4-FFF2-40B4-BE49-F238E27FC236}">
                <a16:creationId xmlns:a16="http://schemas.microsoft.com/office/drawing/2014/main" id="{AA50D1B6-F1BA-40D1-F658-C695C5ACA59D}"/>
              </a:ext>
            </a:extLst>
          </p:cNvPr>
          <p:cNvSpPr/>
          <p:nvPr/>
        </p:nvSpPr>
        <p:spPr>
          <a:xfrm>
            <a:off x="3319436" y="4200297"/>
            <a:ext cx="2919199" cy="1838266"/>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402005B-66A2-922D-2094-65CBBAC78AA9}"/>
              </a:ext>
            </a:extLst>
          </p:cNvPr>
          <p:cNvPicPr>
            <a:picLocks noChangeAspect="1"/>
          </p:cNvPicPr>
          <p:nvPr/>
        </p:nvPicPr>
        <p:blipFill>
          <a:blip r:embed="rId8"/>
          <a:stretch>
            <a:fillRect/>
          </a:stretch>
        </p:blipFill>
        <p:spPr>
          <a:xfrm>
            <a:off x="3319437" y="4205503"/>
            <a:ext cx="2919198" cy="1845641"/>
          </a:xfrm>
          <a:prstGeom prst="rect">
            <a:avLst/>
          </a:prstGeom>
        </p:spPr>
      </p:pic>
      <p:pic>
        <p:nvPicPr>
          <p:cNvPr id="23" name="Picture 22">
            <a:extLst>
              <a:ext uri="{FF2B5EF4-FFF2-40B4-BE49-F238E27FC236}">
                <a16:creationId xmlns:a16="http://schemas.microsoft.com/office/drawing/2014/main" id="{5745B275-EAC2-44DE-92CA-7BA9C0D79A97}"/>
              </a:ext>
            </a:extLst>
          </p:cNvPr>
          <p:cNvPicPr>
            <a:picLocks noChangeAspect="1"/>
          </p:cNvPicPr>
          <p:nvPr/>
        </p:nvPicPr>
        <p:blipFill>
          <a:blip r:embed="rId9"/>
          <a:stretch>
            <a:fillRect/>
          </a:stretch>
        </p:blipFill>
        <p:spPr>
          <a:xfrm>
            <a:off x="3319436" y="4188613"/>
            <a:ext cx="2953692" cy="1854292"/>
          </a:xfrm>
          <a:prstGeom prst="rect">
            <a:avLst/>
          </a:prstGeom>
        </p:spPr>
      </p:pic>
      <p:pic>
        <p:nvPicPr>
          <p:cNvPr id="31" name="Picture 30">
            <a:extLst>
              <a:ext uri="{FF2B5EF4-FFF2-40B4-BE49-F238E27FC236}">
                <a16:creationId xmlns:a16="http://schemas.microsoft.com/office/drawing/2014/main" id="{8847CDBD-A071-E5B3-A4C8-B1F115AF2BDC}"/>
              </a:ext>
            </a:extLst>
          </p:cNvPr>
          <p:cNvPicPr>
            <a:picLocks noChangeAspect="1"/>
          </p:cNvPicPr>
          <p:nvPr/>
        </p:nvPicPr>
        <p:blipFill>
          <a:blip r:embed="rId10"/>
          <a:stretch>
            <a:fillRect/>
          </a:stretch>
        </p:blipFill>
        <p:spPr>
          <a:xfrm>
            <a:off x="149464" y="4184711"/>
            <a:ext cx="2919200" cy="1834730"/>
          </a:xfrm>
          <a:prstGeom prst="rect">
            <a:avLst/>
          </a:prstGeom>
        </p:spPr>
      </p:pic>
      <p:pic>
        <p:nvPicPr>
          <p:cNvPr id="39" name="Picture 38">
            <a:extLst>
              <a:ext uri="{FF2B5EF4-FFF2-40B4-BE49-F238E27FC236}">
                <a16:creationId xmlns:a16="http://schemas.microsoft.com/office/drawing/2014/main" id="{A921FC74-EFE1-C1C7-BF44-258D31A9CC14}"/>
              </a:ext>
            </a:extLst>
          </p:cNvPr>
          <p:cNvPicPr>
            <a:picLocks noChangeAspect="1"/>
          </p:cNvPicPr>
          <p:nvPr/>
        </p:nvPicPr>
        <p:blipFill>
          <a:blip r:embed="rId11"/>
          <a:stretch>
            <a:fillRect/>
          </a:stretch>
        </p:blipFill>
        <p:spPr>
          <a:xfrm>
            <a:off x="3319435" y="4167309"/>
            <a:ext cx="2953691" cy="1875596"/>
          </a:xfrm>
          <a:prstGeom prst="rect">
            <a:avLst/>
          </a:prstGeom>
        </p:spPr>
      </p:pic>
      <p:sp>
        <p:nvSpPr>
          <p:cNvPr id="2" name="TextBox 1">
            <a:extLst>
              <a:ext uri="{FF2B5EF4-FFF2-40B4-BE49-F238E27FC236}">
                <a16:creationId xmlns:a16="http://schemas.microsoft.com/office/drawing/2014/main" id="{F61D08C0-7DD2-7B8A-1A78-6DCB3473918C}"/>
              </a:ext>
            </a:extLst>
          </p:cNvPr>
          <p:cNvSpPr txBox="1"/>
          <p:nvPr/>
        </p:nvSpPr>
        <p:spPr>
          <a:xfrm>
            <a:off x="258234" y="2070955"/>
            <a:ext cx="2351926" cy="169277"/>
          </a:xfrm>
          <a:prstGeom prst="rect">
            <a:avLst/>
          </a:prstGeom>
          <a:noFill/>
        </p:spPr>
        <p:txBody>
          <a:bodyPr wrap="none" rtlCol="0">
            <a:spAutoFit/>
          </a:bodyPr>
          <a:lstStyle/>
          <a:p>
            <a:r>
              <a:rPr lang="en-US" sz="500"/>
              <a:t>Note: Submit your details only when you complete both  levels of the challenges</a:t>
            </a:r>
          </a:p>
        </p:txBody>
      </p:sp>
      <p:sp>
        <p:nvSpPr>
          <p:cNvPr id="19" name="TextBox 18">
            <a:extLst>
              <a:ext uri="{FF2B5EF4-FFF2-40B4-BE49-F238E27FC236}">
                <a16:creationId xmlns:a16="http://schemas.microsoft.com/office/drawing/2014/main" id="{63E7581D-1203-C63A-460C-2AAAB4715212}"/>
              </a:ext>
            </a:extLst>
          </p:cNvPr>
          <p:cNvSpPr txBox="1"/>
          <p:nvPr/>
        </p:nvSpPr>
        <p:spPr>
          <a:xfrm>
            <a:off x="406400" y="7985117"/>
            <a:ext cx="2550160" cy="461665"/>
          </a:xfrm>
          <a:prstGeom prst="rect">
            <a:avLst/>
          </a:prstGeom>
          <a:noFill/>
        </p:spPr>
        <p:txBody>
          <a:bodyPr wrap="square">
            <a:spAutoFit/>
          </a:bodyPr>
          <a:lstStyle/>
          <a:p>
            <a:pPr algn="l"/>
            <a:r>
              <a:rPr lang="en-US" sz="800" b="0" i="0">
                <a:solidFill>
                  <a:srgbClr val="111111"/>
                </a:solidFill>
                <a:effectLst/>
                <a:latin typeface="-apple-system"/>
              </a:rPr>
              <a:t>Upon successfully </a:t>
            </a:r>
            <a:r>
              <a:rPr lang="en-US" sz="800" b="1" i="0">
                <a:solidFill>
                  <a:srgbClr val="111111"/>
                </a:solidFill>
                <a:effectLst/>
                <a:latin typeface="-apple-system"/>
              </a:rPr>
              <a:t>finishing Level 1</a:t>
            </a:r>
            <a:r>
              <a:rPr lang="en-US" sz="800" b="0" i="0">
                <a:solidFill>
                  <a:srgbClr val="111111"/>
                </a:solidFill>
                <a:effectLst/>
                <a:latin typeface="-apple-system"/>
              </a:rPr>
              <a:t>, you will be awarded the </a:t>
            </a:r>
            <a:r>
              <a:rPr lang="en-US" sz="800" b="1" i="0">
                <a:solidFill>
                  <a:srgbClr val="111111"/>
                </a:solidFill>
                <a:effectLst/>
                <a:latin typeface="-apple-system"/>
              </a:rPr>
              <a:t>AI Odyssey Completion Certification</a:t>
            </a:r>
            <a:r>
              <a:rPr lang="en-US" sz="800" b="0" i="0">
                <a:solidFill>
                  <a:srgbClr val="111111"/>
                </a:solidFill>
                <a:effectLst/>
                <a:latin typeface="-apple-system"/>
              </a:rPr>
              <a:t> from </a:t>
            </a:r>
            <a:r>
              <a:rPr lang="en-US" sz="800" b="1" i="0">
                <a:solidFill>
                  <a:srgbClr val="111111"/>
                </a:solidFill>
                <a:effectLst/>
                <a:latin typeface="-apple-system"/>
              </a:rPr>
              <a:t>Microsoft</a:t>
            </a:r>
            <a:r>
              <a:rPr lang="en-US" sz="800" b="0" i="0">
                <a:solidFill>
                  <a:srgbClr val="111111"/>
                </a:solidFill>
                <a:effectLst/>
                <a:latin typeface="-apple-system"/>
              </a:rPr>
              <a:t>. </a:t>
            </a:r>
          </a:p>
          <a:p>
            <a:pPr algn="l"/>
            <a:r>
              <a:rPr lang="en-US" sz="800" i="1">
                <a:solidFill>
                  <a:srgbClr val="111111"/>
                </a:solidFill>
                <a:latin typeface="-apple-system"/>
              </a:rPr>
              <a:t>D</a:t>
            </a:r>
            <a:r>
              <a:rPr lang="en-US" sz="800" b="0" i="1">
                <a:solidFill>
                  <a:srgbClr val="111111"/>
                </a:solidFill>
                <a:effectLst/>
                <a:latin typeface="-apple-system"/>
              </a:rPr>
              <a:t>isplay this prestigious certification with pride! </a:t>
            </a:r>
          </a:p>
        </p:txBody>
      </p:sp>
      <p:sp>
        <p:nvSpPr>
          <p:cNvPr id="32" name="TextBox 31">
            <a:extLst>
              <a:ext uri="{FF2B5EF4-FFF2-40B4-BE49-F238E27FC236}">
                <a16:creationId xmlns:a16="http://schemas.microsoft.com/office/drawing/2014/main" id="{5949B494-AF7D-E301-DE80-E70B19338A2F}"/>
              </a:ext>
            </a:extLst>
          </p:cNvPr>
          <p:cNvSpPr txBox="1"/>
          <p:nvPr/>
        </p:nvSpPr>
        <p:spPr>
          <a:xfrm>
            <a:off x="3617011" y="7949743"/>
            <a:ext cx="3149549" cy="461665"/>
          </a:xfrm>
          <a:prstGeom prst="rect">
            <a:avLst/>
          </a:prstGeom>
          <a:noFill/>
        </p:spPr>
        <p:txBody>
          <a:bodyPr wrap="square">
            <a:spAutoFit/>
          </a:bodyPr>
          <a:lstStyle/>
          <a:p>
            <a:r>
              <a:rPr lang="en-US" sz="800" b="0" i="0">
                <a:solidFill>
                  <a:srgbClr val="111111"/>
                </a:solidFill>
                <a:effectLst/>
                <a:latin typeface="-apple-system"/>
              </a:rPr>
              <a:t> Upon successfully passing the </a:t>
            </a:r>
            <a:r>
              <a:rPr lang="en-US" sz="800">
                <a:solidFill>
                  <a:srgbClr val="111111"/>
                </a:solidFill>
                <a:latin typeface="-apple-system"/>
              </a:rPr>
              <a:t>assessments you will </a:t>
            </a:r>
            <a:r>
              <a:rPr lang="en-US" sz="800" b="0" i="0">
                <a:solidFill>
                  <a:srgbClr val="111111"/>
                </a:solidFill>
                <a:effectLst/>
                <a:latin typeface="-apple-system"/>
              </a:rPr>
              <a:t>earn </a:t>
            </a:r>
            <a:r>
              <a:rPr lang="en-US" sz="800" b="1" i="0">
                <a:solidFill>
                  <a:srgbClr val="111111"/>
                </a:solidFill>
                <a:effectLst/>
                <a:latin typeface="-apple-system"/>
              </a:rPr>
              <a:t>Microsoft-verified credential certificate</a:t>
            </a:r>
            <a:r>
              <a:rPr lang="en-US" sz="800" b="0" i="0">
                <a:solidFill>
                  <a:srgbClr val="111111"/>
                </a:solidFill>
                <a:effectLst/>
                <a:latin typeface="-apple-system"/>
              </a:rPr>
              <a:t> that you can share on your LinkedIn profile to show your trustworthy skills to organizations.</a:t>
            </a:r>
            <a:endParaRPr lang="en-US" sz="800" b="1" i="1">
              <a:solidFill>
                <a:srgbClr val="111111"/>
              </a:solidFill>
              <a:latin typeface="-apple-system"/>
            </a:endParaRPr>
          </a:p>
        </p:txBody>
      </p:sp>
      <p:pic>
        <p:nvPicPr>
          <p:cNvPr id="42" name="Picture 8" descr="Rosette in green and gray color">
            <a:extLst>
              <a:ext uri="{FF2B5EF4-FFF2-40B4-BE49-F238E27FC236}">
                <a16:creationId xmlns:a16="http://schemas.microsoft.com/office/drawing/2014/main" id="{763CEC59-21D0-C327-8883-72DE5112B7FC}"/>
              </a:ext>
            </a:extLst>
          </p:cNvPr>
          <p:cNvPicPr>
            <a:picLocks noChangeAspect="1"/>
          </p:cNvPicPr>
          <p:nvPr/>
        </p:nvPicPr>
        <p:blipFill>
          <a:blip r:embed="rId12">
            <a:extLst>
              <a:ext uri="{BEBA8EAE-BF5A-486C-A8C5-ECC9F3942E4B}">
                <a14:imgProps xmlns:a14="http://schemas.microsoft.com/office/drawing/2010/main">
                  <a14:imgLayer r:embed="rId13">
                    <a14:imgEffect>
                      <a14:colorTemperature colorTemp="4700"/>
                    </a14:imgEffect>
                  </a14:imgLayer>
                </a14:imgProps>
              </a:ext>
            </a:extLst>
          </a:blip>
          <a:stretch>
            <a:fillRect/>
          </a:stretch>
        </p:blipFill>
        <p:spPr>
          <a:xfrm>
            <a:off x="91440" y="7999221"/>
            <a:ext cx="426829" cy="426829"/>
          </a:xfrm>
          <a:prstGeom prst="rect">
            <a:avLst/>
          </a:prstGeom>
        </p:spPr>
      </p:pic>
      <p:pic>
        <p:nvPicPr>
          <p:cNvPr id="46" name="Picture 8" descr="Rosette in green and gray color">
            <a:extLst>
              <a:ext uri="{FF2B5EF4-FFF2-40B4-BE49-F238E27FC236}">
                <a16:creationId xmlns:a16="http://schemas.microsoft.com/office/drawing/2014/main" id="{EBCB0E62-2A0D-81EA-F18E-E71D24429FEC}"/>
              </a:ext>
            </a:extLst>
          </p:cNvPr>
          <p:cNvPicPr>
            <a:picLocks noChangeAspect="1"/>
          </p:cNvPicPr>
          <p:nvPr/>
        </p:nvPicPr>
        <p:blipFill>
          <a:blip r:embed="rId12">
            <a:extLst>
              <a:ext uri="{BEBA8EAE-BF5A-486C-A8C5-ECC9F3942E4B}">
                <a14:imgProps xmlns:a14="http://schemas.microsoft.com/office/drawing/2010/main">
                  <a14:imgLayer r:embed="rId13">
                    <a14:imgEffect>
                      <a14:colorTemperature colorTemp="4700"/>
                    </a14:imgEffect>
                  </a14:imgLayer>
                </a14:imgProps>
              </a:ext>
            </a:extLst>
          </a:blip>
          <a:stretch>
            <a:fillRect/>
          </a:stretch>
        </p:blipFill>
        <p:spPr>
          <a:xfrm>
            <a:off x="3263822" y="7959518"/>
            <a:ext cx="426829" cy="426829"/>
          </a:xfrm>
          <a:prstGeom prst="rect">
            <a:avLst/>
          </a:prstGeom>
        </p:spPr>
      </p:pic>
      <p:sp>
        <p:nvSpPr>
          <p:cNvPr id="3" name="TextBox 2">
            <a:extLst>
              <a:ext uri="{FF2B5EF4-FFF2-40B4-BE49-F238E27FC236}">
                <a16:creationId xmlns:a16="http://schemas.microsoft.com/office/drawing/2014/main" id="{881E8B15-71EA-EF7E-E402-AF65CB474AC4}"/>
              </a:ext>
            </a:extLst>
          </p:cNvPr>
          <p:cNvSpPr txBox="1"/>
          <p:nvPr/>
        </p:nvSpPr>
        <p:spPr>
          <a:xfrm>
            <a:off x="3262828" y="7115233"/>
            <a:ext cx="3070265" cy="2000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00" u="sng">
                <a:solidFill>
                  <a:srgbClr val="0070C0"/>
                </a:solidFill>
                <a:hlinkClick r:id="rId14"/>
              </a:rPr>
              <a:t>Build a natural language processing solution with Azure AI Language </a:t>
            </a:r>
            <a:endParaRPr lang="en-US" sz="700">
              <a:solidFill>
                <a:srgbClr val="0070C0"/>
              </a:solidFill>
            </a:endParaRPr>
          </a:p>
        </p:txBody>
      </p:sp>
      <p:sp>
        <p:nvSpPr>
          <p:cNvPr id="6" name="TextBox 5">
            <a:extLst>
              <a:ext uri="{FF2B5EF4-FFF2-40B4-BE49-F238E27FC236}">
                <a16:creationId xmlns:a16="http://schemas.microsoft.com/office/drawing/2014/main" id="{D3E0804A-5B59-0B9E-85CF-B6B38BDD7B45}"/>
              </a:ext>
            </a:extLst>
          </p:cNvPr>
          <p:cNvSpPr txBox="1"/>
          <p:nvPr/>
        </p:nvSpPr>
        <p:spPr>
          <a:xfrm>
            <a:off x="3280485" y="7337100"/>
            <a:ext cx="2743200" cy="2000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00">
                <a:solidFill>
                  <a:srgbClr val="0070C0"/>
                </a:solidFill>
                <a:cs typeface="Segoe UI"/>
              </a:rPr>
              <a:t>​</a:t>
            </a:r>
            <a:r>
              <a:rPr lang="en-US" sz="700" u="sng">
                <a:solidFill>
                  <a:srgbClr val="0070C0"/>
                </a:solidFill>
                <a:cs typeface="Segoe UI"/>
                <a:hlinkClick r:id="rId15"/>
              </a:rPr>
              <a:t>Build an Azure AI Vision solution </a:t>
            </a:r>
            <a:endParaRPr lang="en-US" sz="700" u="sng">
              <a:solidFill>
                <a:srgbClr val="0070C0"/>
              </a:solidFill>
              <a:cs typeface="Segoe UI"/>
            </a:endParaRPr>
          </a:p>
        </p:txBody>
      </p:sp>
      <p:sp>
        <p:nvSpPr>
          <p:cNvPr id="7" name="TextBox 6">
            <a:extLst>
              <a:ext uri="{FF2B5EF4-FFF2-40B4-BE49-F238E27FC236}">
                <a16:creationId xmlns:a16="http://schemas.microsoft.com/office/drawing/2014/main" id="{7D16A51E-9D16-C410-89A7-CAA0E53CCA95}"/>
              </a:ext>
            </a:extLst>
          </p:cNvPr>
          <p:cNvSpPr txBox="1"/>
          <p:nvPr/>
        </p:nvSpPr>
        <p:spPr>
          <a:xfrm>
            <a:off x="3280484" y="7530445"/>
            <a:ext cx="337268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00" u="sng">
                <a:solidFill>
                  <a:srgbClr val="0070C0"/>
                </a:solidFill>
                <a:hlinkClick r:id="rId16"/>
              </a:rPr>
              <a:t>Create an intelligent document processing solution with Azure AI Document Intelligence</a:t>
            </a:r>
            <a:endParaRPr lang="en-US"/>
          </a:p>
        </p:txBody>
      </p:sp>
      <p:sp>
        <p:nvSpPr>
          <p:cNvPr id="12" name="TextBox 11">
            <a:extLst>
              <a:ext uri="{FF2B5EF4-FFF2-40B4-BE49-F238E27FC236}">
                <a16:creationId xmlns:a16="http://schemas.microsoft.com/office/drawing/2014/main" id="{144190B2-7776-A2A6-03E6-DEE00A293FDB}"/>
              </a:ext>
            </a:extLst>
          </p:cNvPr>
          <p:cNvSpPr txBox="1"/>
          <p:nvPr/>
        </p:nvSpPr>
        <p:spPr>
          <a:xfrm>
            <a:off x="3263900" y="6827067"/>
            <a:ext cx="3429000" cy="215444"/>
          </a:xfrm>
          <a:prstGeom prst="rect">
            <a:avLst/>
          </a:prstGeom>
          <a:noFill/>
        </p:spPr>
        <p:txBody>
          <a:bodyPr wrap="square">
            <a:spAutoFit/>
          </a:bodyPr>
          <a:lstStyle/>
          <a:p>
            <a:r>
              <a:rPr lang="en-US" sz="800">
                <a:solidFill>
                  <a:srgbClr val="000000"/>
                </a:solidFill>
                <a:latin typeface="Segoe UI" panose="020B0502040204020203" pitchFamily="34" charset="0"/>
                <a:ea typeface="Segoe UI Black" panose="020B0A02040204020203" pitchFamily="34" charset="0"/>
                <a:cs typeface="Segoe UI" panose="020B0502040204020203" pitchFamily="34" charset="0"/>
              </a:rPr>
              <a:t>To finish level 2, earn all the listed applied skills credentials.</a:t>
            </a:r>
          </a:p>
        </p:txBody>
      </p:sp>
    </p:spTree>
    <p:extLst>
      <p:ext uri="{BB962C8B-B14F-4D97-AF65-F5344CB8AC3E}">
        <p14:creationId xmlns:p14="http://schemas.microsoft.com/office/powerpoint/2010/main" val="2501193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79DE1-774D-F0FA-7AB5-B0B1EDD5E7F2}"/>
              </a:ext>
            </a:extLst>
          </p:cNvPr>
          <p:cNvSpPr>
            <a:spLocks noGrp="1"/>
          </p:cNvSpPr>
          <p:nvPr>
            <p:ph type="title"/>
          </p:nvPr>
        </p:nvSpPr>
        <p:spPr>
          <a:xfrm>
            <a:off x="275545" y="455575"/>
            <a:ext cx="5915025" cy="595644"/>
          </a:xfrm>
        </p:spPr>
        <p:txBody>
          <a:bodyPr>
            <a:normAutofit/>
          </a:bodyPr>
          <a:lstStyle/>
          <a:p>
            <a:r>
              <a:rPr lang="en-US" sz="2400" b="1" dirty="0"/>
              <a:t>Applied Credentials Certificate </a:t>
            </a:r>
          </a:p>
        </p:txBody>
      </p:sp>
      <p:pic>
        <p:nvPicPr>
          <p:cNvPr id="4" name="Picture 3" descr="A screenshot of a computer&#10;&#10;Description automatically generated">
            <a:extLst>
              <a:ext uri="{FF2B5EF4-FFF2-40B4-BE49-F238E27FC236}">
                <a16:creationId xmlns:a16="http://schemas.microsoft.com/office/drawing/2014/main" id="{1DA4F53E-799F-466B-43AC-2D849654662F}"/>
              </a:ext>
            </a:extLst>
          </p:cNvPr>
          <p:cNvPicPr>
            <a:picLocks noChangeAspect="1"/>
          </p:cNvPicPr>
          <p:nvPr/>
        </p:nvPicPr>
        <p:blipFill rotWithShape="1">
          <a:blip r:embed="rId2"/>
          <a:srcRect t="11179" r="25478"/>
          <a:stretch/>
        </p:blipFill>
        <p:spPr>
          <a:xfrm>
            <a:off x="609344" y="975769"/>
            <a:ext cx="5247425" cy="3481493"/>
          </a:xfrm>
          <a:prstGeom prst="rect">
            <a:avLst/>
          </a:prstGeom>
        </p:spPr>
      </p:pic>
      <p:sp>
        <p:nvSpPr>
          <p:cNvPr id="3" name="Title 1">
            <a:extLst>
              <a:ext uri="{FF2B5EF4-FFF2-40B4-BE49-F238E27FC236}">
                <a16:creationId xmlns:a16="http://schemas.microsoft.com/office/drawing/2014/main" id="{9BACFCB3-13BE-BE9E-BD62-6463526B78D9}"/>
              </a:ext>
            </a:extLst>
          </p:cNvPr>
          <p:cNvSpPr txBox="1">
            <a:spLocks/>
          </p:cNvSpPr>
          <p:nvPr/>
        </p:nvSpPr>
        <p:spPr>
          <a:xfrm>
            <a:off x="331147" y="4655178"/>
            <a:ext cx="5915025" cy="595644"/>
          </a:xfrm>
          <a:prstGeom prst="rect">
            <a:avLst/>
          </a:prstGeom>
        </p:spPr>
        <p:txBody>
          <a:bodyPr vert="horz" lIns="91440" tIns="45720" rIns="91440" bIns="45720" rtlCol="0" anchor="ctr">
            <a:normAutofit fontScale="85000"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b="1" dirty="0"/>
              <a:t>AI Skills Challenge Completion certificate</a:t>
            </a:r>
          </a:p>
        </p:txBody>
      </p:sp>
      <p:pic>
        <p:nvPicPr>
          <p:cNvPr id="6" name="Picture 5">
            <a:extLst>
              <a:ext uri="{FF2B5EF4-FFF2-40B4-BE49-F238E27FC236}">
                <a16:creationId xmlns:a16="http://schemas.microsoft.com/office/drawing/2014/main" id="{72BE7E69-4BA1-BE8E-0C8B-5BDF16D6BA33}"/>
              </a:ext>
            </a:extLst>
          </p:cNvPr>
          <p:cNvPicPr>
            <a:picLocks noChangeAspect="1"/>
          </p:cNvPicPr>
          <p:nvPr/>
        </p:nvPicPr>
        <p:blipFill>
          <a:blip r:embed="rId3"/>
          <a:stretch>
            <a:fillRect/>
          </a:stretch>
        </p:blipFill>
        <p:spPr>
          <a:xfrm>
            <a:off x="813212" y="5374946"/>
            <a:ext cx="4950894" cy="3842019"/>
          </a:xfrm>
          <a:prstGeom prst="rect">
            <a:avLst/>
          </a:prstGeom>
        </p:spPr>
      </p:pic>
    </p:spTree>
    <p:extLst>
      <p:ext uri="{BB962C8B-B14F-4D97-AF65-F5344CB8AC3E}">
        <p14:creationId xmlns:p14="http://schemas.microsoft.com/office/powerpoint/2010/main" val="443846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20DFED-C60A-83C2-10B8-5E8AD610B1BD}"/>
              </a:ext>
            </a:extLst>
          </p:cNvPr>
          <p:cNvSpPr>
            <a:spLocks noGrp="1"/>
          </p:cNvSpPr>
          <p:nvPr>
            <p:ph idx="1"/>
          </p:nvPr>
        </p:nvSpPr>
        <p:spPr>
          <a:xfrm>
            <a:off x="124098" y="5125334"/>
            <a:ext cx="6675120" cy="4428336"/>
          </a:xfrm>
        </p:spPr>
        <p:txBody>
          <a:bodyPr vert="horz" lIns="91440" tIns="45720" rIns="91440" bIns="45720" rtlCol="0" anchor="t">
            <a:normAutofit/>
          </a:bodyPr>
          <a:lstStyle/>
          <a:p>
            <a:endParaRPr lang="en-US" sz="1600" dirty="0">
              <a:latin typeface="Calibri"/>
              <a:cs typeface="Calibri"/>
            </a:endParaRPr>
          </a:p>
          <a:p>
            <a:pPr marL="0" indent="0">
              <a:buNone/>
            </a:pPr>
            <a:r>
              <a:rPr lang="en-US" sz="1900" dirty="0">
                <a:latin typeface="Calibri"/>
              </a:rPr>
              <a:t>Additional Resources  </a:t>
            </a:r>
          </a:p>
          <a:p>
            <a:r>
              <a:rPr lang="en-US" sz="1600" dirty="0">
                <a:latin typeface="Calibri"/>
                <a:cs typeface="Calibri"/>
              </a:rPr>
              <a:t>Applied Skill assessment : Watch </a:t>
            </a:r>
            <a:r>
              <a:rPr lang="en-US" sz="1600" u="sng" dirty="0">
                <a:solidFill>
                  <a:srgbClr val="0000FF"/>
                </a:solidFill>
                <a:latin typeface="Calibri"/>
                <a:cs typeface="Calibri"/>
                <a:hlinkClick r:id="rId2"/>
              </a:rPr>
              <a:t>this tutorial</a:t>
            </a:r>
            <a:r>
              <a:rPr lang="en-US" sz="1600" u="sng" dirty="0">
                <a:solidFill>
                  <a:srgbClr val="0000FF"/>
                </a:solidFill>
                <a:latin typeface="Calibri"/>
                <a:cs typeface="Calibri"/>
              </a:rPr>
              <a:t> </a:t>
            </a:r>
            <a:r>
              <a:rPr lang="en-US" sz="1600" dirty="0">
                <a:latin typeface="Calibri"/>
                <a:cs typeface="Calibri"/>
              </a:rPr>
              <a:t>for the step-by-step guide  </a:t>
            </a:r>
            <a:endParaRPr lang="en-US" dirty="0"/>
          </a:p>
          <a:p>
            <a:r>
              <a:rPr lang="en-US" sz="1600" dirty="0">
                <a:latin typeface="Calibri"/>
                <a:cs typeface="Calibri"/>
              </a:rPr>
              <a:t>Applied Skill FAQ : </a:t>
            </a:r>
            <a:r>
              <a:rPr lang="en-US" sz="1600" dirty="0">
                <a:latin typeface="Calibri"/>
                <a:cs typeface="Calibri"/>
                <a:hlinkClick r:id="rId3"/>
              </a:rPr>
              <a:t>Microsoft Applied Skills process overview | Microsoft Learn</a:t>
            </a:r>
            <a:endParaRPr lang="en-US" dirty="0"/>
          </a:p>
          <a:p>
            <a:r>
              <a:rPr lang="en-US" sz="1600" dirty="0">
                <a:latin typeface="Calibri"/>
                <a:cs typeface="Calibri"/>
              </a:rPr>
              <a:t>Assessment lab duration : </a:t>
            </a:r>
            <a:r>
              <a:rPr lang="en-US" sz="1600" dirty="0">
                <a:latin typeface="Calibri"/>
                <a:cs typeface="Calibri"/>
                <a:hlinkClick r:id="rId4"/>
              </a:rPr>
              <a:t>Assessment lab duration and lab experience | Microsoft Learn</a:t>
            </a:r>
            <a:endParaRPr lang="en-US" dirty="0"/>
          </a:p>
          <a:p>
            <a:r>
              <a:rPr lang="en-US" sz="1600" dirty="0">
                <a:latin typeface="Calibri"/>
                <a:cs typeface="Calibri"/>
              </a:rPr>
              <a:t>Assessment Scoring FAQ : </a:t>
            </a:r>
            <a:r>
              <a:rPr lang="en-US" sz="1600" dirty="0">
                <a:latin typeface="Calibri"/>
                <a:cs typeface="Calibri"/>
                <a:hlinkClick r:id="rId5"/>
              </a:rPr>
              <a:t>Assessment lab scoring and score reports | </a:t>
            </a:r>
            <a:r>
              <a:rPr lang="en-US" sz="1600">
                <a:latin typeface="Calibri"/>
                <a:cs typeface="Calibri"/>
                <a:hlinkClick r:id="rId5"/>
              </a:rPr>
              <a:t>Microsoft Learn</a:t>
            </a:r>
            <a:endParaRPr lang="en-US" dirty="0"/>
          </a:p>
        </p:txBody>
      </p:sp>
      <p:sp>
        <p:nvSpPr>
          <p:cNvPr id="7" name="Rectangle 6">
            <a:extLst>
              <a:ext uri="{FF2B5EF4-FFF2-40B4-BE49-F238E27FC236}">
                <a16:creationId xmlns:a16="http://schemas.microsoft.com/office/drawing/2014/main" id="{AEBFE60E-E560-6043-00AC-6D31EBDCB87F}"/>
              </a:ext>
            </a:extLst>
          </p:cNvPr>
          <p:cNvSpPr/>
          <p:nvPr/>
        </p:nvSpPr>
        <p:spPr bwMode="auto">
          <a:xfrm>
            <a:off x="0" y="352330"/>
            <a:ext cx="6858000" cy="37108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82296" rIns="102870" bIns="82296" numCol="1" spcCol="0" rtlCol="0" fromWordArt="0" anchor="ctr" anchorCtr="0" forceAA="0" compatLnSpc="1">
            <a:prstTxWarp prst="textNoShape">
              <a:avLst/>
            </a:prstTxWarp>
            <a:noAutofit/>
          </a:bodyPr>
          <a:lstStyle/>
          <a:p>
            <a:pPr defTabSz="524516" fontAlgn="base">
              <a:spcBef>
                <a:spcPct val="0"/>
              </a:spcBef>
              <a:spcAft>
                <a:spcPct val="0"/>
              </a:spcAft>
            </a:pPr>
            <a:r>
              <a:rPr lang="en-US" sz="1550" b="1">
                <a:solidFill>
                  <a:schemeClr val="bg1"/>
                </a:solidFill>
                <a:latin typeface="+mj-lt"/>
                <a:ea typeface="+mj-ea"/>
                <a:cs typeface="+mj-cs"/>
              </a:rPr>
              <a:t>AI Odyssey Challenge : Help Videos and Resources</a:t>
            </a:r>
            <a:endParaRPr lang="en-US" sz="1575" b="1">
              <a:solidFill>
                <a:schemeClr val="bg1"/>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A2D5696C-BA10-FBC5-BFE0-49C23094C69F}"/>
              </a:ext>
            </a:extLst>
          </p:cNvPr>
          <p:cNvSpPr txBox="1"/>
          <p:nvPr/>
        </p:nvSpPr>
        <p:spPr>
          <a:xfrm>
            <a:off x="182880" y="937004"/>
            <a:ext cx="6551022" cy="46012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rPr>
              <a:t>What is the Duration of the Ai skill challenge and Assessments </a:t>
            </a:r>
            <a:endParaRPr lang="en-US">
              <a:solidFill>
                <a:srgbClr val="000000"/>
              </a:solidFill>
              <a:latin typeface="Calibri"/>
              <a:cs typeface="Calibri"/>
            </a:endParaRPr>
          </a:p>
          <a:p>
            <a:pPr marL="285750" indent="-285750">
              <a:buFont typeface="Arial"/>
              <a:buChar char="•"/>
            </a:pPr>
            <a:r>
              <a:rPr lang="en-US" sz="1300">
                <a:solidFill>
                  <a:srgbClr val="161616"/>
                </a:solidFill>
                <a:latin typeface="Segoe UI"/>
                <a:cs typeface="Segoe UI"/>
              </a:rPr>
              <a:t>The learning path has an average duration of 5 hours</a:t>
            </a:r>
            <a:endParaRPr lang="en-US"/>
          </a:p>
          <a:p>
            <a:pPr marL="285750" indent="-285750">
              <a:buFont typeface="Arial"/>
              <a:buChar char="•"/>
            </a:pPr>
            <a:r>
              <a:rPr lang="en-US" sz="1300">
                <a:solidFill>
                  <a:srgbClr val="161616"/>
                </a:solidFill>
                <a:latin typeface="Segoe UI"/>
                <a:cs typeface="Segoe UI"/>
              </a:rPr>
              <a:t>Most Microsoft Applied Skills assessment labs for a given scenario typically contain 12-16 tasks; </a:t>
            </a:r>
            <a:endParaRPr lang="en-US"/>
          </a:p>
          <a:p>
            <a:pPr marL="285750" indent="-285750">
              <a:buFont typeface="Arial"/>
              <a:buChar char="•"/>
            </a:pPr>
            <a:r>
              <a:rPr lang="en-US" sz="1300">
                <a:solidFill>
                  <a:srgbClr val="161616"/>
                </a:solidFill>
                <a:latin typeface="Segoe UI"/>
                <a:cs typeface="Segoe UI"/>
              </a:rPr>
              <a:t>You will have 2 hours to complete the lab. Each applied skills will take an average of 70-90 min depending on your skill </a:t>
            </a:r>
            <a:r>
              <a:rPr lang="en-US" sz="1300" err="1">
                <a:solidFill>
                  <a:srgbClr val="161616"/>
                </a:solidFill>
                <a:latin typeface="Segoe UI"/>
                <a:cs typeface="Segoe UI"/>
              </a:rPr>
              <a:t>profiency</a:t>
            </a:r>
            <a:r>
              <a:rPr lang="en-US" sz="1300">
                <a:solidFill>
                  <a:srgbClr val="161616"/>
                </a:solidFill>
                <a:latin typeface="Segoe UI"/>
                <a:cs typeface="Segoe UI"/>
              </a:rPr>
              <a:t>. </a:t>
            </a:r>
            <a:endParaRPr lang="en-US"/>
          </a:p>
          <a:p>
            <a:pPr marL="285750" indent="-285750">
              <a:buFont typeface="Arial"/>
              <a:buChar char="•"/>
            </a:pPr>
            <a:r>
              <a:rPr lang="en-US" sz="1300">
                <a:solidFill>
                  <a:srgbClr val="161616"/>
                </a:solidFill>
                <a:latin typeface="Segoe UI"/>
                <a:cs typeface="Segoe UI"/>
              </a:rPr>
              <a:t>Multiple attempts ( reattempt gets activated after 72 hours of previous attempt).</a:t>
            </a:r>
            <a:endParaRPr lang="en-US"/>
          </a:p>
          <a:p>
            <a:pPr marL="285750" indent="-285750">
              <a:buFont typeface="Arial"/>
              <a:buChar char="•"/>
            </a:pPr>
            <a:endParaRPr lang="en-US" sz="1300">
              <a:solidFill>
                <a:srgbClr val="161616"/>
              </a:solidFill>
              <a:latin typeface="Segoe UI"/>
              <a:cs typeface="Segoe UI"/>
            </a:endParaRPr>
          </a:p>
          <a:p>
            <a:r>
              <a:rPr lang="en-US">
                <a:latin typeface="Calibri"/>
              </a:rPr>
              <a:t>What is the format of these assessments</a:t>
            </a:r>
          </a:p>
          <a:p>
            <a:endParaRPr lang="en-US" sz="1300">
              <a:solidFill>
                <a:srgbClr val="161616"/>
              </a:solidFill>
              <a:latin typeface="Segoe UI"/>
              <a:cs typeface="Segoe UI"/>
            </a:endParaRPr>
          </a:p>
          <a:p>
            <a:r>
              <a:rPr lang="en-US" sz="1300">
                <a:solidFill>
                  <a:srgbClr val="161616"/>
                </a:solidFill>
                <a:latin typeface="Segoe UI"/>
                <a:cs typeface="Segoe UI"/>
              </a:rPr>
              <a:t>Earning a Microsoft Applied Skills credential demonstrates your proficiency in a specific, scenario-based skill. Assessments are </a:t>
            </a:r>
          </a:p>
          <a:p>
            <a:pPr marL="285750" indent="-285750">
              <a:buFont typeface="Arial" panose="020B0604020202020204" pitchFamily="34" charset="0"/>
              <a:buChar char="•"/>
            </a:pPr>
            <a:r>
              <a:rPr lang="en-US" sz="1300">
                <a:solidFill>
                  <a:srgbClr val="161616"/>
                </a:solidFill>
                <a:latin typeface="Segoe UI"/>
                <a:cs typeface="Segoe UI"/>
              </a:rPr>
              <a:t>Free of Cost</a:t>
            </a:r>
            <a:endParaRPr lang="en-US"/>
          </a:p>
          <a:p>
            <a:pPr marL="285750" indent="-285750">
              <a:buFont typeface="Arial"/>
              <a:buChar char="•"/>
            </a:pPr>
            <a:r>
              <a:rPr lang="en-US" sz="1300">
                <a:solidFill>
                  <a:srgbClr val="161616"/>
                </a:solidFill>
                <a:latin typeface="Segoe UI"/>
                <a:cs typeface="Segoe UI"/>
              </a:rPr>
              <a:t>Un-proctored available on MS Learn </a:t>
            </a:r>
          </a:p>
          <a:p>
            <a:pPr marL="285750" indent="-285750">
              <a:buFont typeface="Arial"/>
              <a:buChar char="•"/>
            </a:pPr>
            <a:r>
              <a:rPr lang="en-US" sz="1300">
                <a:solidFill>
                  <a:srgbClr val="161616"/>
                </a:solidFill>
                <a:latin typeface="Segoe UI"/>
                <a:cs typeface="Segoe UI"/>
              </a:rPr>
              <a:t>Multiple Attempts</a:t>
            </a:r>
          </a:p>
          <a:p>
            <a:pPr marL="285750" indent="-285750">
              <a:buFont typeface="Arial"/>
              <a:buChar char="•"/>
            </a:pPr>
            <a:endParaRPr lang="en-US" sz="1300">
              <a:solidFill>
                <a:srgbClr val="161616"/>
              </a:solidFill>
              <a:latin typeface="Segoe UI"/>
              <a:cs typeface="Segoe UI"/>
            </a:endParaRPr>
          </a:p>
          <a:p>
            <a:r>
              <a:rPr lang="en-US">
                <a:latin typeface="Calibri"/>
              </a:rPr>
              <a:t>Where are my applied Skill credentials be stored?  </a:t>
            </a:r>
            <a:endParaRPr lang="en-US">
              <a:latin typeface="Calibri"/>
              <a:sym typeface="Wingdings"/>
            </a:endParaRPr>
          </a:p>
          <a:p>
            <a:endParaRPr lang="en-US" sz="1300">
              <a:solidFill>
                <a:srgbClr val="161616"/>
              </a:solidFill>
              <a:latin typeface="Wingdings"/>
              <a:cs typeface="Segoe UI"/>
              <a:sym typeface="Wingdings"/>
            </a:endParaRPr>
          </a:p>
          <a:p>
            <a:r>
              <a:rPr lang="en-US" sz="1300">
                <a:solidFill>
                  <a:srgbClr val="161616"/>
                </a:solidFill>
                <a:latin typeface="Segoe UI"/>
                <a:cs typeface="Segoe UI"/>
              </a:rPr>
              <a:t>All applied skills certificates are stored under your MS learn profile </a:t>
            </a:r>
            <a:r>
              <a:rPr lang="en-US" sz="1300">
                <a:solidFill>
                  <a:srgbClr val="161616"/>
                </a:solidFill>
                <a:latin typeface="Wingdings"/>
                <a:cs typeface="Segoe UI"/>
                <a:sym typeface="Wingdings"/>
              </a:rPr>
              <a:t>à</a:t>
            </a:r>
            <a:r>
              <a:rPr lang="en-US" sz="1300">
                <a:solidFill>
                  <a:srgbClr val="161616"/>
                </a:solidFill>
                <a:latin typeface="Segoe UI"/>
                <a:cs typeface="Segoe UI"/>
              </a:rPr>
              <a:t> Credentials tab.</a:t>
            </a:r>
            <a:endParaRPr lang="en-US"/>
          </a:p>
          <a:p>
            <a:endParaRPr lang="en-US" sz="1300">
              <a:solidFill>
                <a:srgbClr val="161616"/>
              </a:solidFill>
              <a:latin typeface="Segoe UI"/>
              <a:cs typeface="Segoe UI"/>
            </a:endParaRPr>
          </a:p>
          <a:p>
            <a:endParaRPr lang="en-US">
              <a:latin typeface="Calibri"/>
              <a:cs typeface="Calibri"/>
            </a:endParaRPr>
          </a:p>
        </p:txBody>
      </p:sp>
    </p:spTree>
    <p:extLst>
      <p:ext uri="{BB962C8B-B14F-4D97-AF65-F5344CB8AC3E}">
        <p14:creationId xmlns:p14="http://schemas.microsoft.com/office/powerpoint/2010/main" val="294900040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FB95BDD65FA5040AED99931E0DC38C1" ma:contentTypeVersion="13" ma:contentTypeDescription="Create a new document." ma:contentTypeScope="" ma:versionID="5b428f190b55d331007087784a4b8591">
  <xsd:schema xmlns:xsd="http://www.w3.org/2001/XMLSchema" xmlns:xs="http://www.w3.org/2001/XMLSchema" xmlns:p="http://schemas.microsoft.com/office/2006/metadata/properties" xmlns:ns2="14ae2fa3-4b90-4227-87ed-a507b5d7a735" xmlns:ns3="341389f6-c6de-4402-be93-166a43942e19" targetNamespace="http://schemas.microsoft.com/office/2006/metadata/properties" ma:root="true" ma:fieldsID="ec5dcc68cd881e69a27e900e8ed45278" ns2:_="" ns3:_="">
    <xsd:import namespace="14ae2fa3-4b90-4227-87ed-a507b5d7a735"/>
    <xsd:import namespace="341389f6-c6de-4402-be93-166a43942e19"/>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DateTaken" minOccurs="0"/>
                <xsd:element ref="ns2:MediaLengthInSeconds" minOccurs="0"/>
                <xsd:element ref="ns2:MediaServiceGenerationTime" minOccurs="0"/>
                <xsd:element ref="ns2:MediaServiceEventHashCode"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ae2fa3-4b90-4227-87ed-a507b5d7a73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9b519aa3-1f46-4e84-8f34-e829877528c1"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41389f6-c6de-4402-be93-166a43942e19"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67af399b-8a43-4562-a92e-9e4c8c59a07f}" ma:internalName="TaxCatchAll" ma:showField="CatchAllData" ma:web="341389f6-c6de-4402-be93-166a43942e1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587F7E0-8294-495D-8E8B-B01711F50178}">
  <ds:schemaRefs>
    <ds:schemaRef ds:uri="http://schemas.microsoft.com/sharepoint/v3/contenttype/forms"/>
  </ds:schemaRefs>
</ds:datastoreItem>
</file>

<file path=customXml/itemProps2.xml><?xml version="1.0" encoding="utf-8"?>
<ds:datastoreItem xmlns:ds="http://schemas.openxmlformats.org/officeDocument/2006/customXml" ds:itemID="{1C62EEFE-60B4-41A2-B04F-01C984F37C9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4ae2fa3-4b90-4227-87ed-a507b5d7a735"/>
    <ds:schemaRef ds:uri="341389f6-c6de-4402-be93-166a43942e1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16</TotalTime>
  <Words>652</Words>
  <Application>Microsoft Office PowerPoint</Application>
  <PresentationFormat>A4 Paper (210x297 mm)</PresentationFormat>
  <Paragraphs>57</Paragraphs>
  <Slides>3</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vt:i4>
      </vt:variant>
    </vt:vector>
  </HeadingPairs>
  <TitlesOfParts>
    <vt:vector size="13" baseType="lpstr">
      <vt:lpstr>-apple-system</vt:lpstr>
      <vt:lpstr>Aptos</vt:lpstr>
      <vt:lpstr>Aptos Display</vt:lpstr>
      <vt:lpstr>Arial</vt:lpstr>
      <vt:lpstr>Calibri</vt:lpstr>
      <vt:lpstr>Segoe UI</vt:lpstr>
      <vt:lpstr>Segoe UI Semibold</vt:lpstr>
      <vt:lpstr>Wingdings</vt:lpstr>
      <vt:lpstr>WordVisi_MSFontService</vt:lpstr>
      <vt:lpstr>Office Theme</vt:lpstr>
      <vt:lpstr>PowerPoint Presentation</vt:lpstr>
      <vt:lpstr>Applied Credentials Certificate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Sangeetha Vaidya (ADITI TECH CONSULTING PRIVATE)</dc:creator>
  <cp:lastModifiedBy>Md. Abdul Aziz</cp:lastModifiedBy>
  <cp:revision>4</cp:revision>
  <dcterms:created xsi:type="dcterms:W3CDTF">2023-12-26T04:24:55Z</dcterms:created>
  <dcterms:modified xsi:type="dcterms:W3CDTF">2024-01-11T08:30:22Z</dcterms:modified>
</cp:coreProperties>
</file>